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Lst>
  <p:notesMasterIdLst>
    <p:notesMasterId r:id="rId20"/>
  </p:notesMasterIdLst>
  <p:handoutMasterIdLst>
    <p:handoutMasterId r:id="rId21"/>
  </p:handoutMasterIdLst>
  <p:sldIdLst>
    <p:sldId id="315" r:id="rId2"/>
    <p:sldId id="347" r:id="rId3"/>
    <p:sldId id="323" r:id="rId4"/>
    <p:sldId id="322" r:id="rId5"/>
    <p:sldId id="326" r:id="rId6"/>
    <p:sldId id="319" r:id="rId7"/>
    <p:sldId id="329" r:id="rId8"/>
    <p:sldId id="317" r:id="rId9"/>
    <p:sldId id="334" r:id="rId10"/>
    <p:sldId id="328" r:id="rId11"/>
    <p:sldId id="265" r:id="rId12"/>
    <p:sldId id="311" r:id="rId13"/>
    <p:sldId id="279" r:id="rId14"/>
    <p:sldId id="335" r:id="rId15"/>
    <p:sldId id="336" r:id="rId16"/>
    <p:sldId id="330" r:id="rId17"/>
    <p:sldId id="343" r:id="rId18"/>
    <p:sldId id="332" r:id="rId19"/>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a:srgbClr val="008000"/>
    <a:srgbClr val="009900"/>
    <a:srgbClr val="FF9900"/>
    <a:srgbClr val="336699"/>
    <a:srgbClr val="808080"/>
    <a:srgbClr val="0066CC"/>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7898" autoAdjust="0"/>
    <p:restoredTop sz="97297" autoAdjust="0"/>
  </p:normalViewPr>
  <p:slideViewPr>
    <p:cSldViewPr>
      <p:cViewPr>
        <p:scale>
          <a:sx n="100" d="100"/>
          <a:sy n="100" d="100"/>
        </p:scale>
        <p:origin x="-89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54" y="66"/>
      </p:cViewPr>
      <p:guideLst>
        <p:guide orient="horz" pos="2832"/>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78163"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9331" name="Rectangle 3"/>
          <p:cNvSpPr>
            <a:spLocks noGrp="1" noChangeArrowheads="1"/>
          </p:cNvSpPr>
          <p:nvPr>
            <p:ph type="dt" sz="quarter" idx="1"/>
          </p:nvPr>
        </p:nvSpPr>
        <p:spPr bwMode="auto">
          <a:xfrm>
            <a:off x="4022725" y="0"/>
            <a:ext cx="3078163"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99332"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9333"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DFF3D4D-4352-48CB-A8A6-4BCF442ACD8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78163"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5603" name="Rectangle 3"/>
          <p:cNvSpPr>
            <a:spLocks noGrp="1" noChangeArrowheads="1"/>
          </p:cNvSpPr>
          <p:nvPr>
            <p:ph type="dt" idx="1"/>
          </p:nvPr>
        </p:nvSpPr>
        <p:spPr bwMode="auto">
          <a:xfrm>
            <a:off x="4022725" y="0"/>
            <a:ext cx="3078163"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303338" y="674688"/>
            <a:ext cx="4494212" cy="3370262"/>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9613" y="4270375"/>
            <a:ext cx="568325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5607" name="Rectangle 7"/>
          <p:cNvSpPr>
            <a:spLocks noGrp="1" noChangeArrowheads="1"/>
          </p:cNvSpPr>
          <p:nvPr>
            <p:ph type="sldNum" sz="quarter" idx="5"/>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95D2291-1C68-4A7B-B0A8-7246156649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85CC7296-2F11-4EAC-8DE3-B98363D7C900}" type="slidenum">
              <a:rPr lang="en-US" smtClean="0"/>
              <a:pPr>
                <a:defRPr/>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 Cogent has two separate platforms for QC:  The ProductionQC System for audits of originations, and the ServicingQC System for audits of servicing operations.</a:t>
            </a:r>
          </a:p>
          <a:p>
            <a:pPr eaLnBrk="1" hangingPunct="1"/>
            <a:endParaRPr lang="en-US" dirty="0" smtClean="0"/>
          </a:p>
          <a:p>
            <a:pPr eaLnBrk="1" hangingPunct="1">
              <a:buFontTx/>
              <a:buChar char="-"/>
            </a:pPr>
            <a:r>
              <a:rPr lang="en-US" dirty="0" smtClean="0"/>
              <a:t>Each System can accommodate as many different audits as necessary to meet lender, servicer, agency and regulatory requirements.</a:t>
            </a:r>
          </a:p>
          <a:p>
            <a:pPr eaLnBrk="1" hangingPunct="1">
              <a:buFontTx/>
              <a:buChar char="-"/>
            </a:pPr>
            <a:endParaRPr lang="en-US" dirty="0" smtClean="0"/>
          </a:p>
          <a:p>
            <a:pPr eaLnBrk="1" hangingPunct="1">
              <a:buFontTx/>
              <a:buChar char="-"/>
            </a:pPr>
            <a:r>
              <a:rPr lang="en-US" dirty="0" smtClean="0"/>
              <a:t>The ProductionQC System comes with 3 standard audit shells, for pre-funding, post-funding and EPD audits, but additional audit shells may be added if you have separate units doing compliance, fraud, appraisal, repurchase or other audits.</a:t>
            </a:r>
          </a:p>
          <a:p>
            <a:pPr eaLnBrk="1" hangingPunct="1">
              <a:buFontTx/>
              <a:buChar char="-"/>
            </a:pPr>
            <a:endParaRPr lang="en-US" dirty="0" smtClean="0"/>
          </a:p>
          <a:p>
            <a:pPr eaLnBrk="1" hangingPunct="1">
              <a:buFontTx/>
              <a:buChar char="-"/>
            </a:pPr>
            <a:r>
              <a:rPr lang="en-US" dirty="0" smtClean="0"/>
              <a:t>The ServicingQC System comes with up to 50 standard audit shells, but we also have clients with upwards of 80-100 audit shells.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6E6857B1-B4B7-4774-AE70-497F2A6A9BF0}" type="slidenum">
              <a:rPr lang="en-US" smtClean="0"/>
              <a:pPr>
                <a:defRPr/>
              </a:pPr>
              <a:t>10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a:p>
            <a:pPr eaLnBrk="1" hangingPunct="1">
              <a:buFontTx/>
              <a:buChar char="-"/>
            </a:pPr>
            <a:r>
              <a:rPr lang="en-US" dirty="0" smtClean="0"/>
              <a:t>The Sampling Wizard guides you through your layers of sampling. The interface is easy to navigate, making your sampling as efficient as possible.</a:t>
            </a:r>
          </a:p>
          <a:p>
            <a:pPr eaLnBrk="1" hangingPunct="1">
              <a:buFontTx/>
              <a:buChar char="-"/>
            </a:pPr>
            <a:endParaRPr lang="en-US" dirty="0" smtClean="0"/>
          </a:p>
          <a:p>
            <a:pPr eaLnBrk="1" hangingPunct="1">
              <a:buFontTx/>
              <a:buChar char="-"/>
            </a:pPr>
            <a:r>
              <a:rPr lang="en-US" dirty="0" smtClean="0"/>
              <a:t> The Wizard displays the data used to calculate the statistical sample size:  the population size, the precision/confidence target, and the estimated defect rate.</a:t>
            </a:r>
          </a:p>
          <a:p>
            <a:pPr eaLnBrk="1" hangingPunct="1">
              <a:buFontTx/>
              <a:buChar char="-"/>
            </a:pPr>
            <a:endParaRPr lang="en-US" dirty="0" smtClean="0"/>
          </a:p>
          <a:p>
            <a:pPr eaLnBrk="1" hangingPunct="1">
              <a:buFontTx/>
              <a:buChar char="-"/>
            </a:pPr>
            <a:r>
              <a:rPr lang="en-US" dirty="0" smtClean="0"/>
              <a:t>  As shown in the previous graph, the defect rate is critical in properly sizing the statistical sample, and the System is continuously updating this based on the rolling average of your prior 3 audit periods.  So meeting your annual precision target is assured, since it is based on your actual results.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FD6999F3-7886-480B-9DE0-A1372D39C1B5}" type="slidenum">
              <a:rPr lang="en-US" smtClean="0"/>
              <a:pPr>
                <a:defRPr/>
              </a:pPr>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579438" y="4270375"/>
            <a:ext cx="5813425" cy="4046538"/>
          </a:xfrm>
          <a:noFill/>
          <a:ln/>
        </p:spPr>
        <p:txBody>
          <a:bodyPr/>
          <a:lstStyle/>
          <a:p>
            <a:pPr eaLnBrk="1" hangingPunct="1">
              <a:buFontTx/>
              <a:buChar char="-"/>
            </a:pPr>
            <a:r>
              <a:rPr lang="en-US" dirty="0" smtClean="0"/>
              <a:t> Audit results are recorded in the Audit Shell, where reviewers are able to view the entire audit scope on a single screen, and efficiently proceed through their checklists, recording findings and comments as necessary.</a:t>
            </a:r>
          </a:p>
          <a:p>
            <a:pPr eaLnBrk="1" hangingPunct="1">
              <a:buFontTx/>
              <a:buChar char="-"/>
            </a:pPr>
            <a:endParaRPr lang="en-US" dirty="0" smtClean="0"/>
          </a:p>
          <a:p>
            <a:pPr eaLnBrk="1" hangingPunct="1">
              <a:buFontTx/>
              <a:buChar char="-"/>
            </a:pPr>
            <a:r>
              <a:rPr lang="en-US" dirty="0" smtClean="0"/>
              <a:t> The three panels at the top of the page display (1) the status of this loan in other review types (you can click on any other review to see its results), (2) the complete history of access to the loan in this review type, and (3) the status of letters.</a:t>
            </a:r>
          </a:p>
          <a:p>
            <a:pPr eaLnBrk="1" hangingPunct="1">
              <a:buFontTx/>
              <a:buChar char="-"/>
            </a:pPr>
            <a:endParaRPr lang="en-US" dirty="0" smtClean="0"/>
          </a:p>
          <a:p>
            <a:pPr eaLnBrk="1" hangingPunct="1">
              <a:buFontTx/>
              <a:buChar char="-"/>
            </a:pPr>
            <a:r>
              <a:rPr lang="en-US" dirty="0" smtClean="0"/>
              <a:t> The Audit Shell is designed to facilitate a supervisor review of the audit as well, with a separate page for recording supervisor findings and comments.</a:t>
            </a:r>
          </a:p>
          <a:p>
            <a:pPr eaLnBrk="1" hangingPunct="1">
              <a:buFontTx/>
              <a:buChar char="-"/>
            </a:pPr>
            <a:endParaRPr lang="en-US" dirty="0" smtClean="0"/>
          </a:p>
          <a:p>
            <a:pPr eaLnBrk="1" hangingPunct="1">
              <a:buFontTx/>
              <a:buChar char="-"/>
            </a:pPr>
            <a:r>
              <a:rPr lang="en-US" dirty="0" smtClean="0"/>
              <a:t> There is a separate tab for viewing Feedback responses – the responses from production or servicing operations – to the initial audit findings.</a:t>
            </a:r>
          </a:p>
          <a:p>
            <a:pPr eaLnBrk="1" hangingPunct="1">
              <a:buFontTx/>
              <a:buChar char="-"/>
            </a:pPr>
            <a:endParaRPr lang="en-US" dirty="0" smtClean="0"/>
          </a:p>
          <a:p>
            <a:pPr eaLnBrk="1" hangingPunct="1"/>
            <a:r>
              <a:rPr lang="en-US" dirty="0" smtClean="0"/>
              <a:t>- At the conclusion of the review, the auditor or supervisor selects a final QC  Decision.  Each selection is translated into an overall rating of “acceptable” or “defective”.  This enables you to report on high level defect rates, in addition to the detailed findings.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D12984F8-B44C-4184-BB7A-A031B9A9E7D2}" type="slidenum">
              <a:rPr lang="en-US" smtClean="0"/>
              <a:pPr>
                <a:defRPr/>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dirty="0" smtClean="0"/>
              <a:t> The back and forth process of sending out initial findings to the origination units or servicing departments for feedback can be an organizational nightmare.  Cogent’s new online Feedback and Response functionality makes it simple.</a:t>
            </a:r>
          </a:p>
          <a:p>
            <a:pPr eaLnBrk="1" hangingPunct="1">
              <a:buFontTx/>
              <a:buChar char="-"/>
            </a:pPr>
            <a:endParaRPr lang="en-US" dirty="0" smtClean="0"/>
          </a:p>
          <a:p>
            <a:pPr eaLnBrk="1" hangingPunct="1">
              <a:buFontTx/>
              <a:buChar char="-"/>
            </a:pPr>
            <a:r>
              <a:rPr lang="en-US" dirty="0" smtClean="0"/>
              <a:t> A System Administrator selects the findings, selects one or more recipients, and sends a link via email. The recipient clicks on the link and goes to the internal website where the findings are displayed, then simply fills out the online form to respond.</a:t>
            </a:r>
          </a:p>
          <a:p>
            <a:pPr eaLnBrk="1" hangingPunct="1">
              <a:buFontTx/>
              <a:buChar char="-"/>
            </a:pPr>
            <a:endParaRPr lang="en-US" dirty="0" smtClean="0"/>
          </a:p>
          <a:p>
            <a:pPr eaLnBrk="1" hangingPunct="1">
              <a:buFontTx/>
              <a:buChar char="-"/>
            </a:pPr>
            <a:r>
              <a:rPr lang="en-US" dirty="0" smtClean="0"/>
              <a:t> Responses are immediately available in the System’s database, and users can view them, modify the initial findings as necessary, and then either close the item or ask for additional clarification. There is a standard set of Feedback Reports to show findings, responses and corrective actions – as well as the status of incomplete items.</a:t>
            </a:r>
          </a:p>
          <a:p>
            <a:pPr eaLnBrk="1" hangingPunct="1">
              <a:buFontTx/>
              <a:buChar char="-"/>
            </a:pPr>
            <a:endParaRPr lang="en-US" dirty="0" smtClean="0"/>
          </a:p>
          <a:p>
            <a:pPr eaLnBrk="1" hangingPunct="1"/>
            <a:r>
              <a:rPr lang="en-US" dirty="0" smtClean="0"/>
              <a:t>- This functionality ensures that findings are verified, and that feedback and corrective actions are well documented.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110B067B-5A2F-4FB9-9DA4-763A9DED0A27}" type="slidenum">
              <a:rPr lang="en-US" smtClean="0"/>
              <a:pPr>
                <a:defRPr/>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 In addition to the robust sampling and auditing, Cogent’s QC Systems are known for their extensive reporting capabilities.</a:t>
            </a:r>
          </a:p>
          <a:p>
            <a:pPr eaLnBrk="1" hangingPunct="1"/>
            <a:endParaRPr lang="en-US" dirty="0" smtClean="0"/>
          </a:p>
          <a:p>
            <a:pPr eaLnBrk="1" hangingPunct="1"/>
            <a:r>
              <a:rPr lang="en-US" dirty="0" smtClean="0"/>
              <a:t>- The Detailed Findings reports show all findings and comments, responsible parties, feedback responses, etc. for each individual loan review (Loan Review Detail) as well as roll ups of all the reviews over a specified time or from a specified source (Detailed Findings).</a:t>
            </a:r>
          </a:p>
          <a:p>
            <a:pPr eaLnBrk="1" hangingPunct="1"/>
            <a:endParaRPr lang="en-US" dirty="0" smtClean="0"/>
          </a:p>
          <a:p>
            <a:pPr eaLnBrk="1" hangingPunct="1"/>
            <a:r>
              <a:rPr lang="en-US" dirty="0" smtClean="0"/>
              <a:t>- Report parameters are chosen by the user to specify the data that you want to display, and then the selected data is pushed into the standard report format.  You can preview the report instantly to decide if this is what you want or if you want to modify the parameters.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E466FEA1-FBFB-439F-94A6-07BB152B1BA4}" type="slidenum">
              <a:rPr lang="en-US" smtClean="0"/>
              <a:pPr>
                <a:defRPr/>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228600" indent="-228600" eaLnBrk="1" hangingPunct="1">
              <a:buFontTx/>
              <a:buChar char="-"/>
            </a:pPr>
            <a:r>
              <a:rPr lang="en-US" dirty="0" smtClean="0"/>
              <a:t>The Management Reports are sophisticated (but easy to read) quality trend reports and comparative quality reports that allow you to identify spikes of poor quality and their sources.  For example:</a:t>
            </a:r>
          </a:p>
          <a:p>
            <a:pPr marL="228600" indent="-228600" eaLnBrk="1" hangingPunct="1">
              <a:buFontTx/>
              <a:buChar char="-"/>
            </a:pPr>
            <a:endParaRPr lang="en-US" dirty="0" smtClean="0"/>
          </a:p>
          <a:p>
            <a:pPr marL="228600" indent="-228600" eaLnBrk="1" hangingPunct="1">
              <a:buFontTx/>
              <a:buChar char="-"/>
            </a:pPr>
            <a:r>
              <a:rPr lang="en-US" dirty="0" smtClean="0"/>
              <a:t>The Overall Loan Quality Report shows a 6-month quality trend for each review type, displaying the monthly defect rate (from your statistical sample) and the confidence interval.</a:t>
            </a:r>
          </a:p>
          <a:p>
            <a:pPr marL="228600" indent="-228600" eaLnBrk="1" hangingPunct="1">
              <a:buFontTx/>
              <a:buChar char="-"/>
            </a:pPr>
            <a:endParaRPr lang="en-US" dirty="0" smtClean="0"/>
          </a:p>
          <a:p>
            <a:pPr marL="228600" indent="-228600" eaLnBrk="1" hangingPunct="1">
              <a:buFontTx/>
              <a:buChar char="-"/>
            </a:pPr>
            <a:r>
              <a:rPr lang="en-US" dirty="0" smtClean="0"/>
              <a:t>The Control Chart displays a quality comparison of any units of origination or servicing that you want to compare, in order to identify “outliers” (those units that have a significantly higher defect rate than their peers).</a:t>
            </a:r>
          </a:p>
          <a:p>
            <a:pPr marL="228600" indent="-228600" eaLnBrk="1" hangingPunct="1"/>
            <a:r>
              <a:rPr lang="en-US" dirty="0" smtClean="0"/>
              <a:t> </a:t>
            </a:r>
          </a:p>
          <a:p>
            <a:pPr marL="228600" indent="-228600" eaLnBrk="1" hangingPunct="1"/>
            <a:r>
              <a:rPr lang="en-US" dirty="0" smtClean="0"/>
              <a:t>-    These reports cut through large amounts of data to give you concise and actionable information. They keep the focus on the percentages of loans that are defective – for whatever reason – so that you can accurately identify quality outliers and apply corrective action as necessary.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2BCE7A6-0573-4A1B-8AEE-4B7B9105385F}" type="slidenum">
              <a:rPr lang="en-US" smtClean="0"/>
              <a:pPr>
                <a:defRPr/>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 E-Reports allows you save and store all reports as PDF’s, providing a secure, centralized location for all your QC documentation.  It’s easy to organize them however you wish – you create your own folder structure (usually by time frame, report type) – and they are easily retrievable as needed in the future.</a:t>
            </a:r>
          </a:p>
          <a:p>
            <a:pPr eaLnBrk="1" hangingPunct="1"/>
            <a:endParaRPr lang="en-US" smtClean="0"/>
          </a:p>
          <a:p>
            <a:pPr eaLnBrk="1" hangingPunct="1"/>
            <a:r>
              <a:rPr lang="en-US" smtClean="0"/>
              <a:t>- You can also open up your email program while in this interface, check off the reports or documents you want to send, and send them off electronically – increasing efficiency and saving trees!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7DE5AE59-F3F2-425B-A1F7-DE47DDE30A28}" type="slidenum">
              <a:rPr lang="en-US" smtClean="0"/>
              <a:pPr>
                <a:defRPr/>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 In addition to the extensive functionality that comes with the standard System, Cogent offers optional features and modules, such as: customized data exchange (for ordering and receiving appraisal reviews, credit reports and other services); and specialized worksheets for analyzing HUD 1’s, appraisal reviews and debt ratios. </a:t>
            </a:r>
          </a:p>
          <a:p>
            <a:pPr eaLnBrk="1" hangingPunct="1"/>
            <a:endParaRPr lang="en-US" dirty="0" smtClean="0"/>
          </a:p>
          <a:p>
            <a:pPr eaLnBrk="1" hangingPunct="1"/>
            <a:r>
              <a:rPr lang="en-US" dirty="0" smtClean="0"/>
              <a:t>- Cogent also does custom work for individual clients, and this is one way we come up with ideas for improvements that benefit all our clients.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E9269E1E-3535-411A-B51B-9513A1645A82}" type="slidenum">
              <a:rPr lang="en-US" smtClean="0"/>
              <a:pPr>
                <a:defRPr/>
              </a:pPr>
              <a:t>17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buFontTx/>
              <a:buChar char="-"/>
            </a:pPr>
            <a:r>
              <a:rPr lang="en-US" smtClean="0"/>
              <a:t>The software and hardware requirements are easily met by most companies -- basically a standard Windows, SQL Server environment.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7FA16386-8DCE-4A74-930D-936CA87FD18F}" type="slidenum">
              <a:rPr lang="en-US" smtClean="0"/>
              <a:pPr>
                <a:defRPr/>
              </a:pPr>
              <a:t>18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 By automating every aspect of the QC process, and making each more efficient, the Cogent System ensures that your auditors, processors and administrators are as productive as possible.</a:t>
            </a:r>
          </a:p>
          <a:p>
            <a:pPr eaLnBrk="1" hangingPunct="1"/>
            <a:endParaRPr lang="en-US" smtClean="0"/>
          </a:p>
          <a:p>
            <a:pPr eaLnBrk="1" hangingPunct="1">
              <a:buFontTx/>
              <a:buChar char="-"/>
            </a:pPr>
            <a:r>
              <a:rPr lang="en-US" smtClean="0"/>
              <a:t>With Cogent’s superior technology and technical support, and our commitment    to continuous improvement, you’ll know that as long as you are licensing a Cogent QC System, your audit teams will continue to have the best quality control tools and support available.</a:t>
            </a:r>
          </a:p>
          <a:p>
            <a:pPr eaLnBrk="1" hangingPunct="1">
              <a:buFontTx/>
              <a:buChar char="-"/>
            </a:pPr>
            <a:endParaRPr lang="en-US" smtClean="0"/>
          </a:p>
          <a:p>
            <a:pPr eaLnBrk="1" hangingPunct="1">
              <a:buFontTx/>
              <a:buChar char="-"/>
            </a:pPr>
            <a:r>
              <a:rPr lang="en-US" smtClean="0"/>
              <a:t>- More importantly, with more intelligent sampling, accelerated feedback and sophisticated reporting, your QC process will be more effective in identifying and reducing the instances and costs of poor quality. </a:t>
            </a:r>
          </a:p>
          <a:p>
            <a:pPr eaLnBrk="1" hangingPunct="1">
              <a:buFontTx/>
              <a:buChar cha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481AF50E-C879-49D7-B0CD-C0C444DC3127}" type="slidenum">
              <a:rPr lang="en-US" smtClean="0"/>
              <a:pPr>
                <a:defRPr/>
              </a:pPr>
              <a:t>2</a:t>
            </a:fld>
            <a:endParaRPr lang="en-US" smtClean="0"/>
          </a:p>
        </p:txBody>
      </p:sp>
      <p:sp>
        <p:nvSpPr>
          <p:cNvPr id="24579" name="Rectangle 2"/>
          <p:cNvSpPr>
            <a:spLocks noGrp="1" noRot="1" noChangeAspect="1" noChangeArrowheads="1" noTextEdit="1"/>
          </p:cNvSpPr>
          <p:nvPr>
            <p:ph type="sldImg"/>
          </p:nvPr>
        </p:nvSpPr>
        <p:spPr>
          <a:xfrm>
            <a:off x="1201738" y="347663"/>
            <a:ext cx="4494212" cy="3370262"/>
          </a:xfrm>
          <a:ln/>
        </p:spPr>
      </p:sp>
      <p:sp>
        <p:nvSpPr>
          <p:cNvPr id="24580" name="Rectangle 3"/>
          <p:cNvSpPr>
            <a:spLocks noGrp="1" noChangeArrowheads="1"/>
          </p:cNvSpPr>
          <p:nvPr>
            <p:ph type="body" idx="1"/>
          </p:nvPr>
        </p:nvSpPr>
        <p:spPr>
          <a:xfrm>
            <a:off x="661988" y="4013200"/>
            <a:ext cx="5861050" cy="4046538"/>
          </a:xfrm>
          <a:noFill/>
          <a:ln/>
        </p:spPr>
        <p:txBody>
          <a:bodyPr/>
          <a:lstStyle/>
          <a:p>
            <a:pPr eaLnBrk="1" hangingPunct="1"/>
            <a:r>
              <a:rPr lang="en-US" dirty="0" smtClean="0"/>
              <a:t>- Over the past 20 years, Cogent has become recognized as the leading provider of enterprise-level quality control solutions for the mortgage industry.</a:t>
            </a:r>
          </a:p>
          <a:p>
            <a:pPr eaLnBrk="1" hangingPunct="1">
              <a:buFontTx/>
              <a:buChar char="-"/>
            </a:pPr>
            <a:endParaRPr lang="en-US" dirty="0" smtClean="0"/>
          </a:p>
          <a:p>
            <a:pPr eaLnBrk="1" hangingPunct="1">
              <a:buFontTx/>
              <a:buChar char="-"/>
            </a:pPr>
            <a:r>
              <a:rPr lang="en-US" dirty="0" smtClean="0"/>
              <a:t> Cogent introduced statistical quality control to the mortgage industry in 1993, when Fannie, Freddie and HUD agreed to allow a statistically calculated random sample in lieu of the old 10% random sample requirement, for lenders with higher volumes.</a:t>
            </a:r>
          </a:p>
          <a:p>
            <a:pPr eaLnBrk="1" hangingPunct="1">
              <a:buFontTx/>
              <a:buChar char="-"/>
            </a:pPr>
            <a:endParaRPr lang="en-US" dirty="0" smtClean="0"/>
          </a:p>
          <a:p>
            <a:pPr eaLnBrk="1" hangingPunct="1">
              <a:buFontTx/>
              <a:buChar char="-"/>
            </a:pPr>
            <a:r>
              <a:rPr lang="en-US" dirty="0" smtClean="0"/>
              <a:t> Over the next 3 years, we designed and developed a complete audit solution that incorporated our proprietary statistical sampling and reporting methodology, and in 1996 we released the industry’s first Windows-based QC system: The Cogent ProductionQC System.</a:t>
            </a:r>
          </a:p>
          <a:p>
            <a:pPr eaLnBrk="1" hangingPunct="1">
              <a:buFontTx/>
              <a:buChar char="-"/>
            </a:pPr>
            <a:endParaRPr lang="en-US" dirty="0" smtClean="0"/>
          </a:p>
          <a:p>
            <a:pPr eaLnBrk="1" hangingPunct="1"/>
            <a:r>
              <a:rPr lang="en-US" dirty="0" smtClean="0"/>
              <a:t>- Since then, Cogent has continuously improved and expanded our solutions, in partnership with our clients.  We’ve received recognition from Mortgage Technology Magazine 5 times since 2003.</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B8332D2E-1006-4B2E-9E21-AD491F8DF826}" type="slidenum">
              <a:rPr lang="en-US" smtClean="0"/>
              <a:pPr>
                <a:defRPr/>
              </a:pPr>
              <a:t>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buFontTx/>
              <a:buChar char="-"/>
            </a:pPr>
            <a:r>
              <a:rPr lang="en-US" dirty="0" smtClean="0"/>
              <a:t> Cogent strives to provide clients with a complete QC solution. Our systems not only have the most sophisticated technology, but they’re also very user friendly.  </a:t>
            </a:r>
          </a:p>
          <a:p>
            <a:pPr eaLnBrk="1" hangingPunct="1">
              <a:buFontTx/>
              <a:buChar char="-"/>
            </a:pPr>
            <a:endParaRPr lang="en-US" dirty="0" smtClean="0"/>
          </a:p>
          <a:p>
            <a:pPr eaLnBrk="1" hangingPunct="1">
              <a:buFontTx/>
              <a:buChar char="-"/>
            </a:pPr>
            <a:r>
              <a:rPr lang="en-US" dirty="0" smtClean="0"/>
              <a:t> We continuously improve the workflow based on feedback from our clients, and all new updates and releases are provided to clients for no charge, as part of the standard License Agreement.</a:t>
            </a:r>
          </a:p>
          <a:p>
            <a:pPr eaLnBrk="1" hangingPunct="1"/>
            <a:endParaRPr lang="en-US" dirty="0" smtClean="0"/>
          </a:p>
          <a:p>
            <a:pPr eaLnBrk="1" hangingPunct="1"/>
            <a:r>
              <a:rPr lang="en-US" dirty="0" smtClean="0"/>
              <a:t>- We pride ourselves in our tech support, and we also provide a lot of non-technical support for our user community, including monthly web seminars, best practices information on our website and our blog.</a:t>
            </a:r>
          </a:p>
          <a:p>
            <a:pPr eaLnBrk="1" hangingPunct="1"/>
            <a:endParaRPr lang="en-US" dirty="0" smtClean="0"/>
          </a:p>
          <a:p>
            <a:pPr eaLnBrk="1" hangingPunct="1"/>
            <a:r>
              <a:rPr lang="en-US" dirty="0" smtClean="0"/>
              <a:t>- Cogent is also recognized for its industry leadership, being an active member of the MBA’s Quality Assurance Committee for nearly two decades, and conducting QC workshops in conjunction with the MBA.</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400BD8C2-3E69-4063-BFA6-4476201FF1F4}" type="slidenum">
              <a:rPr lang="en-US" smtClean="0"/>
              <a:pPr>
                <a:defRPr/>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 Our clients range from medium to large banks,  mortgage companies, and servicers, including many industry leaders.  We recently checked a list of the 10 largest originator/servicers, and 6 of them are Cogent clients.</a:t>
            </a:r>
          </a:p>
          <a:p>
            <a:pPr eaLnBrk="1" hangingPunct="1"/>
            <a:endParaRPr lang="en-US" dirty="0" smtClean="0"/>
          </a:p>
          <a:p>
            <a:pPr eaLnBrk="1" hangingPunct="1">
              <a:buFontTx/>
              <a:buChar char="-"/>
            </a:pPr>
            <a:r>
              <a:rPr lang="en-US" dirty="0" smtClean="0"/>
              <a:t>  A number of clients have implemented both ProductionQC and ServicingQC, and more are looking to move toward this kind of enterprise approach.</a:t>
            </a:r>
          </a:p>
          <a:p>
            <a:pPr eaLnBrk="1" hangingPunct="1">
              <a:buFontTx/>
              <a:buChar char="-"/>
            </a:pPr>
            <a:endParaRPr lang="en-US" dirty="0" smtClean="0"/>
          </a:p>
          <a:p>
            <a:pPr eaLnBrk="1" hangingPunct="1">
              <a:buFontTx/>
              <a:buChar char="-"/>
            </a:pPr>
            <a:r>
              <a:rPr lang="en-US" dirty="0" smtClean="0"/>
              <a:t> Using Cogent as the QC solution throughout the enterprise ensures that you have the same robust methodology wherever quality or compliance reviews are conducted. It also enables managers to cross-train their staff to work in multiple areas, increasing flexibility in deploying resources.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B495F235-755C-4444-BEA2-9E3E6DD65C9F}" type="slidenum">
              <a:rPr lang="en-US" smtClean="0"/>
              <a:pPr>
                <a:defRPr/>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buFontTx/>
              <a:buChar char="-"/>
            </a:pPr>
            <a:r>
              <a:rPr lang="en-US" dirty="0" smtClean="0"/>
              <a:t> In each of these Systems, we’ve automated as many of the processes involved in QC and Compliance reviews as possible.</a:t>
            </a:r>
          </a:p>
          <a:p>
            <a:pPr eaLnBrk="1" hangingPunct="1">
              <a:buFontTx/>
              <a:buChar char="-"/>
            </a:pPr>
            <a:endParaRPr lang="en-US" sz="600" dirty="0" smtClean="0"/>
          </a:p>
          <a:p>
            <a:pPr eaLnBrk="1" hangingPunct="1">
              <a:buFontTx/>
              <a:buChar char="-"/>
            </a:pPr>
            <a:r>
              <a:rPr lang="en-US" dirty="0" smtClean="0"/>
              <a:t> Data Management includes importing the most current production or servicing data, and applying eligibility rules to identify populations from which to sample.  </a:t>
            </a:r>
          </a:p>
          <a:p>
            <a:pPr eaLnBrk="1" hangingPunct="1">
              <a:buFontTx/>
              <a:buChar char="-"/>
            </a:pPr>
            <a:endParaRPr lang="en-US" sz="600" dirty="0" smtClean="0"/>
          </a:p>
          <a:p>
            <a:pPr eaLnBrk="1" hangingPunct="1">
              <a:buFontTx/>
              <a:buChar char="-"/>
            </a:pPr>
            <a:r>
              <a:rPr lang="en-US" dirty="0" smtClean="0"/>
              <a:t> Multiple layers of sampling can be conducted, and sampled loans may be assigned to individual auditors.</a:t>
            </a:r>
          </a:p>
          <a:p>
            <a:pPr eaLnBrk="1" hangingPunct="1">
              <a:buFontTx/>
              <a:buChar char="-"/>
            </a:pPr>
            <a:endParaRPr lang="en-US" sz="600" dirty="0" smtClean="0"/>
          </a:p>
          <a:p>
            <a:pPr eaLnBrk="1" hangingPunct="1">
              <a:buFontTx/>
              <a:buChar char="-"/>
            </a:pPr>
            <a:r>
              <a:rPr lang="en-US" dirty="0" smtClean="0"/>
              <a:t> Auditors record their findings, comments of any length, notes, ratings and referrals. The system will generate letters of any kind and tracks their sending and receipt via bar codes.</a:t>
            </a:r>
          </a:p>
          <a:p>
            <a:pPr eaLnBrk="1" hangingPunct="1">
              <a:buFontTx/>
              <a:buChar char="-"/>
            </a:pPr>
            <a:endParaRPr lang="en-US" sz="600" dirty="0" smtClean="0"/>
          </a:p>
          <a:p>
            <a:pPr eaLnBrk="1" hangingPunct="1">
              <a:buFontTx/>
              <a:buChar char="-"/>
            </a:pPr>
            <a:r>
              <a:rPr lang="en-US" dirty="0" smtClean="0"/>
              <a:t> Reporting is comprehensive, including audit status reports, detailed findings reports, reports on feedback, and high level management reports of quality trends and comparisons.</a:t>
            </a:r>
          </a:p>
          <a:p>
            <a:pPr eaLnBrk="1" hangingPunct="1">
              <a:buFontTx/>
              <a:buChar char="-"/>
            </a:pPr>
            <a:endParaRPr lang="en-US" sz="600" dirty="0" smtClean="0"/>
          </a:p>
          <a:p>
            <a:pPr eaLnBrk="1" hangingPunct="1">
              <a:buFontTx/>
              <a:buChar char="-"/>
            </a:pPr>
            <a:r>
              <a:rPr lang="en-US" dirty="0" smtClean="0"/>
              <a:t>  Administrator tools enable customizing each user’s access, managing audit checklists, maintaining watch lists, tracking user activities, chatting, </a:t>
            </a:r>
            <a:r>
              <a:rPr lang="en-US" smtClean="0"/>
              <a:t>messaging and more – </a:t>
            </a:r>
            <a:r>
              <a:rPr lang="en-US" dirty="0" smtClean="0"/>
              <a:t>all functionality we’ve added to the System to </a:t>
            </a:r>
            <a:r>
              <a:rPr lang="en-US" smtClean="0"/>
              <a:t>improve efficiency, flexibility</a:t>
            </a:r>
            <a:r>
              <a:rPr lang="en-US" dirty="0" smtClean="0"/>
              <a:t>, communication and control.</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EFB3AD6-DA7B-47C3-901E-D1FA5E39529E}" type="slidenum">
              <a:rPr lang="en-US" smtClean="0"/>
              <a:pPr>
                <a:defRPr/>
              </a:pPr>
              <a:t>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Char char="-"/>
            </a:pPr>
            <a:r>
              <a:rPr lang="en-US" dirty="0" smtClean="0"/>
              <a:t> The new .NET system was developed on the Microsoft .NET platform over a 3 year period, from 2005 to 2008, and it incorporates many changes and improvements from prior versions.  The entire code base was rewritten from scratch, and every screen in the application is new.</a:t>
            </a:r>
          </a:p>
          <a:p>
            <a:pPr eaLnBrk="1" hangingPunct="1">
              <a:buFontTx/>
              <a:buChar char="-"/>
            </a:pPr>
            <a:endParaRPr lang="en-US" dirty="0" smtClean="0"/>
          </a:p>
          <a:p>
            <a:pPr eaLnBrk="1" hangingPunct="1">
              <a:buFontTx/>
              <a:buChar char="-"/>
            </a:pPr>
            <a:r>
              <a:rPr lang="en-US" dirty="0" smtClean="0"/>
              <a:t> One of the most popular new features is the web-based feedback functionality, which automates the process of obtaining responses to audit findings and documenting corrective action.</a:t>
            </a:r>
          </a:p>
          <a:p>
            <a:pPr eaLnBrk="1" hangingPunct="1"/>
            <a:endParaRPr lang="en-US" dirty="0" smtClean="0"/>
          </a:p>
          <a:p>
            <a:pPr eaLnBrk="1" hangingPunct="1"/>
            <a:r>
              <a:rPr lang="en-US" dirty="0" smtClean="0"/>
              <a:t>- The new .NET system is evidence of our commitment to continuous improvement and innovation, in partnership with our clients.</a:t>
            </a:r>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11014CBB-72C1-4276-8D83-234394298158}" type="slidenum">
              <a:rPr lang="en-US" smtClean="0"/>
              <a:pPr>
                <a:defRPr/>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endParaRPr lang="en-US" dirty="0" smtClean="0"/>
          </a:p>
          <a:p>
            <a:pPr eaLnBrk="1" hangingPunct="1">
              <a:buFontTx/>
              <a:buChar char="-"/>
            </a:pPr>
            <a:r>
              <a:rPr lang="en-US" dirty="0" smtClean="0"/>
              <a:t>The .NET system has a modern, easy to navigate, Outlook style user interface, and the screens can accommodate much more information than previous versions.</a:t>
            </a:r>
          </a:p>
          <a:p>
            <a:pPr eaLnBrk="1" hangingPunct="1">
              <a:buFontTx/>
              <a:buChar char="-"/>
            </a:pPr>
            <a:endParaRPr lang="en-US" dirty="0" smtClean="0"/>
          </a:p>
          <a:p>
            <a:pPr eaLnBrk="1" hangingPunct="1">
              <a:buFontTx/>
              <a:buChar char="-"/>
            </a:pPr>
            <a:r>
              <a:rPr lang="en-US" dirty="0" smtClean="0"/>
              <a:t> For example the Report Manager– all the standard Cogent reports plus any custom reports you create are accessed and generated on a single screen.</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7BAACE77-B565-4277-A81E-15074826BC9B}" type="slidenum">
              <a:rPr lang="en-US" smtClean="0"/>
              <a:pPr>
                <a:defRPr/>
              </a:pPr>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smtClean="0"/>
              <a:t> Perhaps the most powerful tools in Cogent  QC Systems are the sophisticated sampling and reporting.  </a:t>
            </a:r>
          </a:p>
          <a:p>
            <a:pPr eaLnBrk="1" hangingPunct="1">
              <a:buFontTx/>
              <a:buChar char="-"/>
            </a:pPr>
            <a:endParaRPr lang="en-US" smtClean="0"/>
          </a:p>
          <a:p>
            <a:pPr eaLnBrk="1" hangingPunct="1"/>
            <a:r>
              <a:rPr lang="en-US" smtClean="0"/>
              <a:t>- For the first two layers of sampling, Statistical and Stratified, the sample sizes are automatically calculated to achieve your precision and confidence targets.  These allow you to create unbiased reports on quality trends and comparisons, with the precision and confidence displayed graphically (report examples to follow).</a:t>
            </a:r>
          </a:p>
          <a:p>
            <a:pPr eaLnBrk="1" hangingPunct="1"/>
            <a:endParaRPr lang="en-US" smtClean="0"/>
          </a:p>
          <a:p>
            <a:pPr eaLnBrk="1" hangingPunct="1"/>
            <a:r>
              <a:rPr lang="en-US" smtClean="0"/>
              <a:t>- The Targeted and Manual sampling allow you to create “intelligently targeted” samples based on risk characteristics, and also to target based on watch lists – which may be new or untested sources or individuals, or those that have had quality issues in the past.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9792A05B-D72A-407B-B561-0F22FC44D78D}" type="slidenum">
              <a:rPr lang="en-US" smtClean="0"/>
              <a:pPr>
                <a:defRPr/>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 This graph demonstrates the statistical sample size calculation built into all Cogent systems.</a:t>
            </a:r>
          </a:p>
          <a:p>
            <a:pPr eaLnBrk="1" hangingPunct="1"/>
            <a:endParaRPr lang="en-US" dirty="0" smtClean="0"/>
          </a:p>
          <a:p>
            <a:pPr eaLnBrk="1" hangingPunct="1"/>
            <a:r>
              <a:rPr lang="en-US" dirty="0" smtClean="0"/>
              <a:t>- It shows that, for a given defect rate, once an annual production or servicing population reaches the 3-5,000 range, the statistical sample no longer has to increase to meet the precision/confidence target.  It also shows the important impact of the defect rate on sample size –</a:t>
            </a:r>
            <a:r>
              <a:rPr lang="en-US" u="sng" dirty="0" smtClean="0"/>
              <a:t> i.e.</a:t>
            </a:r>
            <a:r>
              <a:rPr lang="en-US" dirty="0" smtClean="0"/>
              <a:t>, twice the defect rate requires about twice the sample size to achieve the same precision. (That’s why tracking your </a:t>
            </a:r>
            <a:r>
              <a:rPr lang="en-US" u="sng" dirty="0" smtClean="0"/>
              <a:t>actual</a:t>
            </a:r>
            <a:r>
              <a:rPr lang="en-US" dirty="0" smtClean="0"/>
              <a:t> defect rates is so important.)</a:t>
            </a:r>
          </a:p>
          <a:p>
            <a:pPr eaLnBrk="1" hangingPunct="1"/>
            <a:endParaRPr lang="en-US" dirty="0" smtClean="0"/>
          </a:p>
          <a:p>
            <a:pPr eaLnBrk="1" hangingPunct="1"/>
            <a:r>
              <a:rPr lang="en-US" dirty="0" smtClean="0"/>
              <a:t>- There are two cost saving benefits from using a properly calculated statistical sample: (1) your sample size does not have to increase over time as your population does, and (2) it can actually decrease if you improve quality.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kumimoji="0" lang="en-US" smtClean="0"/>
              <a:pPr/>
              <a:t>‹#›</a:t>
            </a:fld>
            <a:endParaRPr kumimoji="0" lang="en-US"/>
          </a:p>
        </p:txBody>
      </p:sp>
      <p:pic>
        <p:nvPicPr>
          <p:cNvPr id="7" name="Picture 13" descr="Cogent-QC-Systems-logo-rasterized"/>
          <p:cNvPicPr>
            <a:picLocks noChangeAspect="1" noChangeArrowheads="1"/>
          </p:cNvPicPr>
          <p:nvPr userDrawn="1"/>
        </p:nvPicPr>
        <p:blipFill>
          <a:blip r:embed="rId14" cstate="print"/>
          <a:srcRect/>
          <a:stretch>
            <a:fillRect/>
          </a:stretch>
        </p:blipFill>
        <p:spPr bwMode="auto">
          <a:xfrm>
            <a:off x="7543800" y="6324600"/>
            <a:ext cx="14478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idx="1"/>
          </p:nvPr>
        </p:nvSpPr>
        <p:spPr>
          <a:xfrm>
            <a:off x="838200" y="2057400"/>
            <a:ext cx="8153400" cy="4267200"/>
          </a:xfrm>
        </p:spPr>
        <p:txBody>
          <a:bodyPr>
            <a:normAutofit/>
          </a:bodyPr>
          <a:lstStyle/>
          <a:p>
            <a:pPr>
              <a:spcBef>
                <a:spcPct val="0"/>
              </a:spcBef>
              <a:spcAft>
                <a:spcPct val="25000"/>
              </a:spcAft>
              <a:buClr>
                <a:srgbClr val="0070C0"/>
              </a:buClr>
              <a:buFont typeface="Wingdings" pitchFamily="2" charset="2"/>
              <a:buChar char="Ø"/>
            </a:pPr>
            <a:r>
              <a:rPr lang="en-US" sz="1800" b="1" i="1" dirty="0" smtClean="0">
                <a:solidFill>
                  <a:srgbClr val="FF8200"/>
                </a:solidFill>
                <a:latin typeface="Tahoma" pitchFamily="34" charset="0"/>
              </a:rPr>
              <a:t>ProductionQC System</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Complete solution for </a:t>
            </a:r>
            <a:r>
              <a:rPr lang="en-US" sz="1800" dirty="0" smtClean="0">
                <a:solidFill>
                  <a:srgbClr val="336699"/>
                </a:solidFill>
                <a:latin typeface="Tahoma" pitchFamily="34" charset="0"/>
              </a:rPr>
              <a:t>QA/QC </a:t>
            </a:r>
            <a:r>
              <a:rPr lang="en-US" sz="1800" dirty="0" smtClean="0">
                <a:solidFill>
                  <a:srgbClr val="336699"/>
                </a:solidFill>
                <a:latin typeface="Tahoma" pitchFamily="34" charset="0"/>
              </a:rPr>
              <a:t>of loan originations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Pre-funding – meet new agency pre-funding audit requirements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Post-funding – complete re-underwriting, including reverifications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EPD – to audit early payment defaults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Compliance, Fraud, Appraisal and Repurchase audit shells available</a:t>
            </a:r>
          </a:p>
          <a:p>
            <a:pPr>
              <a:spcBef>
                <a:spcPct val="0"/>
              </a:spcBef>
              <a:spcAft>
                <a:spcPct val="25000"/>
              </a:spcAft>
              <a:buClr>
                <a:srgbClr val="0070C0"/>
              </a:buClr>
              <a:buNone/>
            </a:pPr>
            <a:endParaRPr lang="en-US" sz="1400" b="1" i="1" dirty="0" smtClean="0">
              <a:solidFill>
                <a:srgbClr val="FF8200"/>
              </a:solidFill>
              <a:latin typeface="Tahoma" pitchFamily="34" charset="0"/>
            </a:endParaRPr>
          </a:p>
          <a:p>
            <a:pPr>
              <a:spcBef>
                <a:spcPct val="0"/>
              </a:spcBef>
              <a:spcAft>
                <a:spcPct val="25000"/>
              </a:spcAft>
              <a:buClr>
                <a:srgbClr val="0070C0"/>
              </a:buClr>
              <a:buFont typeface="Wingdings" pitchFamily="2" charset="2"/>
              <a:buChar char="Ø"/>
            </a:pPr>
            <a:r>
              <a:rPr lang="en-US" sz="1800" b="1" i="1" dirty="0" smtClean="0">
                <a:solidFill>
                  <a:srgbClr val="FF8200"/>
                </a:solidFill>
                <a:latin typeface="Tahoma" pitchFamily="34" charset="0"/>
              </a:rPr>
              <a:t>ServicingQC System</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Complete solution for </a:t>
            </a:r>
            <a:r>
              <a:rPr lang="en-US" sz="1800" dirty="0" smtClean="0">
                <a:solidFill>
                  <a:srgbClr val="336699"/>
                </a:solidFill>
                <a:latin typeface="Tahoma" pitchFamily="34" charset="0"/>
              </a:rPr>
              <a:t>QA/QC </a:t>
            </a:r>
            <a:r>
              <a:rPr lang="en-US" sz="1800" dirty="0" smtClean="0">
                <a:solidFill>
                  <a:srgbClr val="336699"/>
                </a:solidFill>
                <a:latin typeface="Tahoma" pitchFamily="34" charset="0"/>
              </a:rPr>
              <a:t>of all servicing processes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Meet or exceed agency and regulatory requirements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Automatic rules-based identification of audit populations</a:t>
            </a:r>
          </a:p>
          <a:p>
            <a:pPr lvl="1">
              <a:spcBef>
                <a:spcPct val="0"/>
              </a:spcBef>
              <a:spcAft>
                <a:spcPct val="25000"/>
              </a:spcAft>
              <a:buClr>
                <a:srgbClr val="0070C0"/>
              </a:buClr>
              <a:buSzPct val="90000"/>
              <a:buFont typeface="Wingdings" pitchFamily="2" charset="2"/>
              <a:buChar char="§"/>
            </a:pPr>
            <a:r>
              <a:rPr lang="en-US" sz="1800" dirty="0" smtClean="0">
                <a:solidFill>
                  <a:srgbClr val="336699"/>
                </a:solidFill>
                <a:latin typeface="Tahoma" pitchFamily="34" charset="0"/>
              </a:rPr>
              <a:t>Up to 50 audit shells standard; unlimited audits possible</a:t>
            </a:r>
          </a:p>
          <a:p>
            <a:pPr lvl="1" eaLnBrk="1" hangingPunct="1">
              <a:spcBef>
                <a:spcPct val="0"/>
              </a:spcBef>
              <a:spcAft>
                <a:spcPct val="25000"/>
              </a:spcAft>
              <a:buClr>
                <a:srgbClr val="0070C0"/>
              </a:buClr>
              <a:buSzPct val="90000"/>
              <a:buFont typeface="Wingdings" pitchFamily="2" charset="2"/>
              <a:buChar char="§"/>
            </a:pPr>
            <a:endParaRPr lang="en-US" sz="1800" dirty="0" smtClean="0">
              <a:solidFill>
                <a:srgbClr val="336699"/>
              </a:solidFill>
              <a:latin typeface="Tahoma" pitchFamily="34" charset="0"/>
            </a:endParaRPr>
          </a:p>
          <a:p>
            <a:pPr lvl="1" eaLnBrk="1" hangingPunct="1">
              <a:spcBef>
                <a:spcPct val="0"/>
              </a:spcBef>
              <a:spcAft>
                <a:spcPct val="25000"/>
              </a:spcAft>
              <a:buClr>
                <a:srgbClr val="0070C0"/>
              </a:buClr>
              <a:buSzPct val="90000"/>
              <a:buFont typeface="Wingdings" pitchFamily="2" charset="2"/>
              <a:buChar char="§"/>
            </a:pPr>
            <a:endParaRPr lang="en-US" sz="1800" dirty="0" smtClean="0">
              <a:solidFill>
                <a:srgbClr val="336699"/>
              </a:solidFill>
              <a:latin typeface="Tahoma" pitchFamily="34" charset="0"/>
            </a:endParaRPr>
          </a:p>
        </p:txBody>
      </p:sp>
      <p:sp>
        <p:nvSpPr>
          <p:cNvPr id="5" name="Rectangle 4"/>
          <p:cNvSpPr/>
          <p:nvPr/>
        </p:nvSpPr>
        <p:spPr>
          <a:xfrm>
            <a:off x="990600" y="228600"/>
            <a:ext cx="7010400" cy="1608133"/>
          </a:xfrm>
          <a:prstGeom prst="rect">
            <a:avLst/>
          </a:prstGeom>
        </p:spPr>
        <p:txBody>
          <a:bodyPr wrap="square">
            <a:spAutoFit/>
          </a:bodyPr>
          <a:lstStyle/>
          <a:p>
            <a:pPr algn="ctr"/>
            <a:r>
              <a:rPr lang="en-US" sz="800" i="1" dirty="0" smtClean="0">
                <a:solidFill>
                  <a:srgbClr val="336699"/>
                </a:solidFill>
                <a:effectLst>
                  <a:outerShdw blurRad="38100" dist="38100" dir="2700000" algn="tl">
                    <a:srgbClr val="C0C0C0"/>
                  </a:outerShdw>
                </a:effectLst>
              </a:rPr>
              <a:t> </a:t>
            </a:r>
            <a:endParaRPr lang="en-US" sz="800" i="1" dirty="0" smtClean="0">
              <a:solidFill>
                <a:srgbClr val="336699"/>
              </a:solidFill>
              <a:effectLst>
                <a:outerShdw blurRad="38100" dist="38100" dir="2700000" algn="tl">
                  <a:srgbClr val="C0C0C0"/>
                </a:outerShdw>
              </a:effectLst>
            </a:endParaRPr>
          </a:p>
          <a:p>
            <a:pPr algn="ctr"/>
            <a:endParaRPr lang="en-US" sz="800" i="1" dirty="0" smtClean="0">
              <a:solidFill>
                <a:srgbClr val="336699"/>
              </a:solidFill>
              <a:effectLst>
                <a:outerShdw blurRad="38100" dist="38100" dir="2700000" algn="tl">
                  <a:srgbClr val="C0C0C0"/>
                </a:outerShdw>
              </a:effectLst>
            </a:endParaRPr>
          </a:p>
          <a:p>
            <a:pPr algn="ctr"/>
            <a:r>
              <a:rPr lang="en-US" sz="2800" b="1" dirty="0" smtClean="0">
                <a:solidFill>
                  <a:srgbClr val="336699"/>
                </a:solidFill>
                <a:effectLst>
                  <a:outerShdw blurRad="38100" dist="38100" dir="2700000" algn="tl">
                    <a:srgbClr val="C0C0C0"/>
                  </a:outerShdw>
                </a:effectLst>
              </a:rPr>
              <a:t>Cogent </a:t>
            </a:r>
            <a:r>
              <a:rPr lang="en-US" sz="2800" b="1" dirty="0" smtClean="0">
                <a:solidFill>
                  <a:srgbClr val="C00000"/>
                </a:solidFill>
                <a:effectLst>
                  <a:outerShdw blurRad="38100" dist="38100" dir="2700000" algn="tl">
                    <a:srgbClr val="C0C0C0"/>
                  </a:outerShdw>
                </a:effectLst>
              </a:rPr>
              <a:t>QC</a:t>
            </a:r>
            <a:r>
              <a:rPr lang="en-US" sz="2800" b="1" dirty="0" smtClean="0">
                <a:solidFill>
                  <a:srgbClr val="336699"/>
                </a:solidFill>
                <a:effectLst>
                  <a:outerShdw blurRad="38100" dist="38100" dir="2700000" algn="tl">
                    <a:srgbClr val="C0C0C0"/>
                  </a:outerShdw>
                </a:effectLst>
              </a:rPr>
              <a:t> </a:t>
            </a:r>
            <a:r>
              <a:rPr lang="en-US" sz="2800" b="1" dirty="0" smtClean="0">
                <a:solidFill>
                  <a:srgbClr val="336699"/>
                </a:solidFill>
                <a:effectLst>
                  <a:outerShdw blurRad="38100" dist="38100" dir="2700000" algn="tl">
                    <a:srgbClr val="C0C0C0"/>
                  </a:outerShdw>
                </a:effectLst>
              </a:rPr>
              <a:t>Systems</a:t>
            </a:r>
          </a:p>
          <a:p>
            <a:pPr algn="ctr"/>
            <a:endParaRPr lang="en-US" sz="600" i="1" dirty="0" smtClean="0">
              <a:solidFill>
                <a:srgbClr val="336699"/>
              </a:solidFill>
              <a:effectLst>
                <a:outerShdw blurRad="38100" dist="38100" dir="2700000" algn="tl">
                  <a:srgbClr val="C0C0C0"/>
                </a:outerShdw>
              </a:effectLst>
            </a:endParaRPr>
          </a:p>
          <a:p>
            <a:pPr algn="ctr"/>
            <a:r>
              <a:rPr lang="en-US" sz="1900" i="1" dirty="0" smtClean="0">
                <a:solidFill>
                  <a:srgbClr val="336699"/>
                </a:solidFill>
                <a:effectLst>
                  <a:outerShdw blurRad="38100" dist="38100" dir="2700000" algn="tl">
                    <a:srgbClr val="C0C0C0"/>
                  </a:outerShdw>
                </a:effectLst>
                <a:latin typeface="Tahoma" pitchFamily="34" charset="0"/>
                <a:ea typeface="Tahoma" pitchFamily="34" charset="0"/>
                <a:cs typeface="Tahoma" pitchFamily="34" charset="0"/>
              </a:rPr>
              <a:t>Enabling </a:t>
            </a:r>
            <a:r>
              <a:rPr lang="en-US" sz="1900" i="1" dirty="0" smtClean="0">
                <a:solidFill>
                  <a:srgbClr val="336699"/>
                </a:solidFill>
                <a:effectLst>
                  <a:outerShdw blurRad="38100" dist="38100" dir="2700000" algn="tl">
                    <a:srgbClr val="C0C0C0"/>
                  </a:outerShdw>
                </a:effectLst>
                <a:latin typeface="Tahoma" pitchFamily="34" charset="0"/>
                <a:ea typeface="Tahoma" pitchFamily="34" charset="0"/>
                <a:cs typeface="Tahoma" pitchFamily="34" charset="0"/>
              </a:rPr>
              <a:t>Enterprise Quality C</a:t>
            </a:r>
            <a:r>
              <a:rPr lang="en-US" sz="1900" i="1" dirty="0" smtClean="0">
                <a:solidFill>
                  <a:srgbClr val="336699"/>
                </a:solidFill>
                <a:latin typeface="Tahoma" pitchFamily="34" charset="0"/>
                <a:ea typeface="Tahoma" pitchFamily="34" charset="0"/>
                <a:cs typeface="Tahoma" pitchFamily="34" charset="0"/>
              </a:rPr>
              <a:t>ontrol</a:t>
            </a:r>
            <a:r>
              <a:rPr lang="en-US" sz="800" b="1" dirty="0" smtClean="0">
                <a:solidFill>
                  <a:srgbClr val="336699"/>
                </a:solidFill>
                <a:effectLst>
                  <a:outerShdw blurRad="38100" dist="38100" dir="2700000" algn="tl">
                    <a:srgbClr val="C0C0C0"/>
                  </a:outerShdw>
                </a:effectLst>
              </a:rPr>
              <a:t/>
            </a:r>
            <a:br>
              <a:rPr lang="en-US" sz="800" b="1" dirty="0" smtClean="0">
                <a:solidFill>
                  <a:srgbClr val="336699"/>
                </a:solidFill>
                <a:effectLst>
                  <a:outerShdw blurRad="38100" dist="38100" dir="2700000" algn="tl">
                    <a:srgbClr val="C0C0C0"/>
                  </a:outerShdw>
                </a:effectLst>
              </a:rPr>
            </a:br>
            <a:r>
              <a:rPr lang="en-US" sz="1050" b="1" dirty="0" smtClean="0">
                <a:solidFill>
                  <a:srgbClr val="336699"/>
                </a:solidFill>
                <a:effectLst>
                  <a:outerShdw blurRad="38100" dist="38100" dir="2700000" algn="tl">
                    <a:srgbClr val="C0C0C0"/>
                  </a:outerShdw>
                </a:effectLst>
              </a:rPr>
              <a:t/>
            </a:r>
            <a:br>
              <a:rPr lang="en-US" sz="1050" b="1" dirty="0" smtClean="0">
                <a:solidFill>
                  <a:srgbClr val="336699"/>
                </a:solidFill>
                <a:effectLst>
                  <a:outerShdw blurRad="38100" dist="38100" dir="2700000" algn="tl">
                    <a:srgbClr val="C0C0C0"/>
                  </a:outerShdw>
                </a:effectLst>
              </a:rPr>
            </a:br>
            <a:r>
              <a:rPr lang="en-US" i="1" dirty="0" smtClean="0">
                <a:solidFill>
                  <a:srgbClr val="336699"/>
                </a:solidFill>
                <a:latin typeface="Tahoma" pitchFamily="34" charset="0"/>
              </a:rPr>
              <a:t>For mortgages, consumer loans, business loans, and more!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1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12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12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12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125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125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12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0"/>
            <a:ext cx="8229600" cy="792163"/>
          </a:xfrm>
        </p:spPr>
        <p:txBody>
          <a:bodyPr/>
          <a:lstStyle/>
          <a:p>
            <a:pPr eaLnBrk="1" hangingPunct="1">
              <a:defRPr/>
            </a:pPr>
            <a:r>
              <a:rPr lang="en-US" sz="3000" b="1" smtClean="0">
                <a:solidFill>
                  <a:srgbClr val="336699"/>
                </a:solidFill>
                <a:effectLst>
                  <a:outerShdw blurRad="38100" dist="38100" dir="2700000" algn="tl">
                    <a:srgbClr val="C0C0C0"/>
                  </a:outerShdw>
                </a:effectLst>
              </a:rPr>
              <a:t>Sampling Wizard</a:t>
            </a:r>
          </a:p>
        </p:txBody>
      </p:sp>
      <p:sp>
        <p:nvSpPr>
          <p:cNvPr id="14339" name="Rectangle 3"/>
          <p:cNvSpPr>
            <a:spLocks noGrp="1" noChangeArrowheads="1"/>
          </p:cNvSpPr>
          <p:nvPr>
            <p:ph idx="1"/>
          </p:nvPr>
        </p:nvSpPr>
        <p:spPr>
          <a:xfrm>
            <a:off x="457200" y="1570038"/>
            <a:ext cx="8229600" cy="4906962"/>
          </a:xfrm>
        </p:spPr>
        <p:txBody>
          <a:bodyPr/>
          <a:lstStyle/>
          <a:p>
            <a:pPr lvl="1" eaLnBrk="1" hangingPunct="1">
              <a:spcBef>
                <a:spcPct val="50000"/>
              </a:spcBef>
              <a:buFont typeface="Wingdings" pitchFamily="2" charset="2"/>
              <a:buChar char="Ø"/>
            </a:pPr>
            <a:endParaRPr lang="en-US" sz="3200" smtClean="0">
              <a:latin typeface="Palatino Linotype" pitchFamily="18" charset="0"/>
            </a:endParaRPr>
          </a:p>
          <a:p>
            <a:pPr eaLnBrk="1" hangingPunct="1"/>
            <a:endParaRPr lang="en-US" smtClean="0">
              <a:latin typeface="Palatino Linotype" pitchFamily="18" charset="0"/>
            </a:endParaRPr>
          </a:p>
        </p:txBody>
      </p:sp>
      <p:pic>
        <p:nvPicPr>
          <p:cNvPr id="14340" name="Picture 12" descr="Sampling Screen5"/>
          <p:cNvPicPr>
            <a:picLocks noChangeAspect="1" noChangeArrowheads="1"/>
          </p:cNvPicPr>
          <p:nvPr/>
        </p:nvPicPr>
        <p:blipFill>
          <a:blip r:embed="rId3" cstate="print"/>
          <a:srcRect/>
          <a:stretch>
            <a:fillRect/>
          </a:stretch>
        </p:blipFill>
        <p:spPr bwMode="auto">
          <a:xfrm>
            <a:off x="762000" y="838200"/>
            <a:ext cx="7315200" cy="543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0" name="Rectangle 38"/>
          <p:cNvSpPr>
            <a:spLocks noGrp="1" noChangeArrowheads="1"/>
          </p:cNvSpPr>
          <p:nvPr>
            <p:ph type="title"/>
          </p:nvPr>
        </p:nvSpPr>
        <p:spPr>
          <a:xfrm>
            <a:off x="457200" y="152400"/>
            <a:ext cx="8229600" cy="731838"/>
          </a:xfrm>
        </p:spPr>
        <p:txBody>
          <a:bodyPr>
            <a:normAutofit/>
          </a:bodyPr>
          <a:lstStyle/>
          <a:p>
            <a:pPr eaLnBrk="1" hangingPunct="1">
              <a:defRPr/>
            </a:pPr>
            <a:r>
              <a:rPr lang="en-US" sz="3400" b="1" smtClean="0">
                <a:solidFill>
                  <a:srgbClr val="336699"/>
                </a:solidFill>
                <a:effectLst>
                  <a:outerShdw blurRad="38100" dist="38100" dir="2700000" algn="tl">
                    <a:srgbClr val="C0C0C0"/>
                  </a:outerShdw>
                </a:effectLst>
              </a:rPr>
              <a:t>Audit Shells: Recording Audit Results</a:t>
            </a:r>
          </a:p>
        </p:txBody>
      </p:sp>
      <p:sp>
        <p:nvSpPr>
          <p:cNvPr id="15362" name="Rectangle 4"/>
          <p:cNvSpPr>
            <a:spLocks noGrp="1" noChangeArrowheads="1"/>
          </p:cNvSpPr>
          <p:nvPr>
            <p:ph type="body" sz="half" idx="1"/>
          </p:nvPr>
        </p:nvSpPr>
        <p:spPr/>
        <p:txBody>
          <a:bodyPr/>
          <a:lstStyle/>
          <a:p>
            <a:pPr lvl="1" eaLnBrk="1" hangingPunct="1">
              <a:spcBef>
                <a:spcPct val="50000"/>
              </a:spcBef>
              <a:buFont typeface="Wingdings" pitchFamily="2" charset="2"/>
              <a:buChar char="Ø"/>
            </a:pPr>
            <a:endParaRPr lang="en-US" smtClean="0">
              <a:latin typeface="Palatino Linotype" pitchFamily="18" charset="0"/>
            </a:endParaRPr>
          </a:p>
          <a:p>
            <a:pPr eaLnBrk="1" hangingPunct="1"/>
            <a:endParaRPr lang="en-US" sz="2800" smtClean="0">
              <a:latin typeface="Palatino Linotype" pitchFamily="18" charset="0"/>
            </a:endParaRPr>
          </a:p>
        </p:txBody>
      </p:sp>
      <p:sp>
        <p:nvSpPr>
          <p:cNvPr id="23557" name="Rectangle 5"/>
          <p:cNvSpPr>
            <a:spLocks noChangeArrowheads="1"/>
          </p:cNvSpPr>
          <p:nvPr/>
        </p:nvSpPr>
        <p:spPr bwMode="auto">
          <a:xfrm>
            <a:off x="762000" y="-152400"/>
            <a:ext cx="7772400" cy="1143000"/>
          </a:xfrm>
          <a:prstGeom prst="rect">
            <a:avLst/>
          </a:prstGeom>
          <a:noFill/>
          <a:ln w="9525">
            <a:noFill/>
            <a:miter lim="800000"/>
            <a:headEnd/>
            <a:tailEnd/>
          </a:ln>
          <a:effectLst/>
        </p:spPr>
        <p:txBody>
          <a:bodyPr anchor="ctr"/>
          <a:lstStyle/>
          <a:p>
            <a:pPr algn="ctr">
              <a:defRPr/>
            </a:pPr>
            <a:endParaRPr lang="en-US" sz="2800" b="1">
              <a:solidFill>
                <a:srgbClr val="336699"/>
              </a:solidFill>
              <a:effectLst>
                <a:outerShdw blurRad="38100" dist="38100" dir="2700000" algn="tl">
                  <a:srgbClr val="C0C0C0"/>
                </a:outerShdw>
              </a:effectLst>
              <a:cs typeface="+mn-cs"/>
            </a:endParaRPr>
          </a:p>
        </p:txBody>
      </p:sp>
      <p:pic>
        <p:nvPicPr>
          <p:cNvPr id="23589" name="Picture 37"/>
          <p:cNvPicPr>
            <a:picLocks noChangeAspect="1" noChangeArrowheads="1"/>
          </p:cNvPicPr>
          <p:nvPr/>
        </p:nvPicPr>
        <p:blipFill>
          <a:blip r:embed="rId3" cstate="print"/>
          <a:srcRect/>
          <a:stretch>
            <a:fillRect/>
          </a:stretch>
        </p:blipFill>
        <p:spPr bwMode="auto">
          <a:xfrm>
            <a:off x="1143000" y="838200"/>
            <a:ext cx="6781800" cy="5426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457200" y="228600"/>
            <a:ext cx="8229600" cy="579438"/>
          </a:xfrm>
        </p:spPr>
        <p:txBody>
          <a:bodyPr/>
          <a:lstStyle/>
          <a:p>
            <a:pPr eaLnBrk="1" hangingPunct="1">
              <a:defRPr/>
            </a:pPr>
            <a:r>
              <a:rPr lang="en-US" sz="3000" b="1" smtClean="0">
                <a:solidFill>
                  <a:srgbClr val="336699"/>
                </a:solidFill>
                <a:effectLst>
                  <a:outerShdw blurRad="38100" dist="38100" dir="2700000" algn="tl">
                    <a:srgbClr val="C0C0C0"/>
                  </a:outerShdw>
                </a:effectLst>
              </a:rPr>
              <a:t>Feedback and Response Functionality</a:t>
            </a:r>
          </a:p>
        </p:txBody>
      </p:sp>
      <p:sp>
        <p:nvSpPr>
          <p:cNvPr id="16386" name="Rectangle 3"/>
          <p:cNvSpPr>
            <a:spLocks noGrp="1" noChangeArrowheads="1"/>
          </p:cNvSpPr>
          <p:nvPr>
            <p:ph type="body" sz="half" idx="1"/>
          </p:nvPr>
        </p:nvSpPr>
        <p:spPr/>
        <p:txBody>
          <a:bodyPr/>
          <a:lstStyle/>
          <a:p>
            <a:pPr lvl="1" eaLnBrk="1" hangingPunct="1">
              <a:spcBef>
                <a:spcPct val="50000"/>
              </a:spcBef>
              <a:buFont typeface="Wingdings" pitchFamily="2" charset="2"/>
              <a:buChar char="Ø"/>
            </a:pPr>
            <a:endParaRPr lang="en-US" smtClean="0">
              <a:latin typeface="Palatino Linotype" pitchFamily="18" charset="0"/>
            </a:endParaRPr>
          </a:p>
          <a:p>
            <a:pPr eaLnBrk="1" hangingPunct="1"/>
            <a:endParaRPr lang="en-US" sz="2800" smtClean="0">
              <a:latin typeface="Palatino Linotype" pitchFamily="18" charset="0"/>
            </a:endParaRPr>
          </a:p>
        </p:txBody>
      </p:sp>
      <p:sp>
        <p:nvSpPr>
          <p:cNvPr id="16387" name="Text Box 5"/>
          <p:cNvSpPr txBox="1">
            <a:spLocks noChangeArrowheads="1"/>
          </p:cNvSpPr>
          <p:nvPr/>
        </p:nvSpPr>
        <p:spPr bwMode="auto">
          <a:xfrm>
            <a:off x="7162800" y="2057400"/>
            <a:ext cx="1828800" cy="915988"/>
          </a:xfrm>
          <a:prstGeom prst="rect">
            <a:avLst/>
          </a:prstGeom>
          <a:noFill/>
          <a:ln w="9525">
            <a:noFill/>
            <a:miter lim="800000"/>
            <a:headEnd/>
            <a:tailEnd/>
          </a:ln>
        </p:spPr>
        <p:txBody>
          <a:bodyPr>
            <a:spAutoFit/>
          </a:bodyPr>
          <a:lstStyle/>
          <a:p>
            <a:r>
              <a:rPr lang="en-US" i="1">
                <a:solidFill>
                  <a:srgbClr val="FF6400"/>
                </a:solidFill>
                <a:latin typeface="Tahoma" pitchFamily="34" charset="0"/>
              </a:rPr>
              <a:t>Completes the QC Process –</a:t>
            </a:r>
            <a:r>
              <a:rPr lang="en-US" i="1" u="sng">
                <a:solidFill>
                  <a:srgbClr val="FF6400"/>
                </a:solidFill>
                <a:latin typeface="Tahoma" pitchFamily="34" charset="0"/>
              </a:rPr>
              <a:t>Online</a:t>
            </a:r>
            <a:r>
              <a:rPr lang="en-US" i="1">
                <a:solidFill>
                  <a:srgbClr val="FF6400"/>
                </a:solidFill>
                <a:latin typeface="Tahoma" pitchFamily="34" charset="0"/>
              </a:rPr>
              <a:t>!</a:t>
            </a:r>
          </a:p>
        </p:txBody>
      </p:sp>
      <p:pic>
        <p:nvPicPr>
          <p:cNvPr id="155661" name="Picture 13"/>
          <p:cNvPicPr>
            <a:picLocks noChangeAspect="1" noChangeArrowheads="1"/>
          </p:cNvPicPr>
          <p:nvPr/>
        </p:nvPicPr>
        <p:blipFill>
          <a:blip r:embed="rId3" cstate="print"/>
          <a:srcRect/>
          <a:stretch>
            <a:fillRect/>
          </a:stretch>
        </p:blipFill>
        <p:spPr bwMode="auto">
          <a:xfrm>
            <a:off x="304800" y="838200"/>
            <a:ext cx="6553200" cy="5241925"/>
          </a:xfrm>
          <a:prstGeom prst="rect">
            <a:avLst/>
          </a:prstGeom>
          <a:noFill/>
          <a:ln w="9525">
            <a:noFill/>
            <a:miter lim="800000"/>
            <a:headEnd/>
            <a:tailEnd/>
          </a:ln>
        </p:spPr>
      </p:pic>
      <p:pic>
        <p:nvPicPr>
          <p:cNvPr id="155662" name="Picture 14"/>
          <p:cNvPicPr>
            <a:picLocks noChangeAspect="1" noChangeArrowheads="1"/>
          </p:cNvPicPr>
          <p:nvPr/>
        </p:nvPicPr>
        <p:blipFill>
          <a:blip r:embed="rId4" cstate="print"/>
          <a:srcRect r="55000" b="62500"/>
          <a:stretch>
            <a:fillRect/>
          </a:stretch>
        </p:blipFill>
        <p:spPr bwMode="auto">
          <a:xfrm>
            <a:off x="1295400" y="2362200"/>
            <a:ext cx="4114800" cy="27432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625" t="6022" r="3312" b="11165"/>
          <a:stretch>
            <a:fillRect/>
          </a:stretch>
        </p:blipFill>
        <p:spPr bwMode="auto">
          <a:xfrm>
            <a:off x="3124200" y="2971800"/>
            <a:ext cx="475107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2" name="Rectangle 42"/>
          <p:cNvSpPr>
            <a:spLocks noGrp="1" noChangeArrowheads="1"/>
          </p:cNvSpPr>
          <p:nvPr>
            <p:ph type="title"/>
          </p:nvPr>
        </p:nvSpPr>
        <p:spPr>
          <a:xfrm>
            <a:off x="457200" y="76200"/>
            <a:ext cx="8229600" cy="655638"/>
          </a:xfrm>
        </p:spPr>
        <p:txBody>
          <a:bodyPr/>
          <a:lstStyle/>
          <a:p>
            <a:pPr eaLnBrk="1" hangingPunct="1">
              <a:defRPr/>
            </a:pPr>
            <a:r>
              <a:rPr lang="en-US" sz="3000" b="1" smtClean="0">
                <a:solidFill>
                  <a:srgbClr val="336699"/>
                </a:solidFill>
                <a:effectLst>
                  <a:outerShdw blurRad="38100" dist="38100" dir="2700000" algn="tl">
                    <a:srgbClr val="C0C0C0"/>
                  </a:outerShdw>
                </a:effectLst>
              </a:rPr>
              <a:t>Detailed Findings Reports</a:t>
            </a:r>
          </a:p>
        </p:txBody>
      </p:sp>
      <p:sp>
        <p:nvSpPr>
          <p:cNvPr id="17410" name="Rectangle 4"/>
          <p:cNvSpPr>
            <a:spLocks noGrp="1" noChangeArrowheads="1"/>
          </p:cNvSpPr>
          <p:nvPr>
            <p:ph type="body" sz="half" idx="1"/>
          </p:nvPr>
        </p:nvSpPr>
        <p:spPr/>
        <p:txBody>
          <a:bodyPr/>
          <a:lstStyle/>
          <a:p>
            <a:pPr lvl="1" eaLnBrk="1" hangingPunct="1">
              <a:spcBef>
                <a:spcPct val="50000"/>
              </a:spcBef>
              <a:buFont typeface="Wingdings" pitchFamily="2" charset="2"/>
              <a:buChar char="Ø"/>
            </a:pPr>
            <a:endParaRPr lang="en-US" smtClean="0">
              <a:latin typeface="Palatino Linotype" pitchFamily="18" charset="0"/>
            </a:endParaRPr>
          </a:p>
          <a:p>
            <a:pPr eaLnBrk="1" hangingPunct="1"/>
            <a:endParaRPr lang="en-US" sz="2800" smtClean="0">
              <a:latin typeface="Palatino Linotype" pitchFamily="18" charset="0"/>
            </a:endParaRPr>
          </a:p>
        </p:txBody>
      </p:sp>
      <p:sp>
        <p:nvSpPr>
          <p:cNvPr id="61446" name="Text Box 6"/>
          <p:cNvSpPr txBox="1">
            <a:spLocks noChangeArrowheads="1"/>
          </p:cNvSpPr>
          <p:nvPr/>
        </p:nvSpPr>
        <p:spPr bwMode="auto">
          <a:xfrm>
            <a:off x="5867400" y="685800"/>
            <a:ext cx="2667000" cy="915988"/>
          </a:xfrm>
          <a:prstGeom prst="rect">
            <a:avLst/>
          </a:prstGeom>
          <a:noFill/>
          <a:ln w="12699">
            <a:noFill/>
            <a:miter lim="800000"/>
            <a:headEnd type="none" w="sm" len="sm"/>
            <a:tailEnd type="none" w="sm" len="sm"/>
          </a:ln>
        </p:spPr>
        <p:txBody>
          <a:bodyPr>
            <a:spAutoFit/>
          </a:bodyPr>
          <a:lstStyle/>
          <a:p>
            <a:pPr eaLnBrk="0" hangingPunct="0">
              <a:spcBef>
                <a:spcPct val="50000"/>
              </a:spcBef>
            </a:pPr>
            <a:r>
              <a:rPr lang="en-US" i="1">
                <a:solidFill>
                  <a:srgbClr val="FF6400"/>
                </a:solidFill>
                <a:latin typeface="Tahoma" pitchFamily="34" charset="0"/>
              </a:rPr>
              <a:t>A complete record of all findings, comments and responses...</a:t>
            </a:r>
          </a:p>
        </p:txBody>
      </p:sp>
      <p:pic>
        <p:nvPicPr>
          <p:cNvPr id="61476" name="Picture 36"/>
          <p:cNvPicPr>
            <a:picLocks noChangeAspect="1" noChangeArrowheads="1"/>
          </p:cNvPicPr>
          <p:nvPr/>
        </p:nvPicPr>
        <p:blipFill>
          <a:blip r:embed="rId3" cstate="print"/>
          <a:srcRect/>
          <a:stretch>
            <a:fillRect/>
          </a:stretch>
        </p:blipFill>
        <p:spPr bwMode="auto">
          <a:xfrm>
            <a:off x="533400" y="914400"/>
            <a:ext cx="4106863" cy="5300663"/>
          </a:xfrm>
          <a:prstGeom prst="rect">
            <a:avLst/>
          </a:prstGeom>
          <a:noFill/>
          <a:ln w="9525">
            <a:noFill/>
            <a:miter lim="800000"/>
            <a:headEnd/>
            <a:tailEnd/>
          </a:ln>
        </p:spPr>
      </p:pic>
      <p:pic>
        <p:nvPicPr>
          <p:cNvPr id="61479" name="Picture 39"/>
          <p:cNvPicPr>
            <a:picLocks noChangeAspect="1" noChangeArrowheads="1"/>
          </p:cNvPicPr>
          <p:nvPr/>
        </p:nvPicPr>
        <p:blipFill>
          <a:blip r:embed="rId4" cstate="print"/>
          <a:srcRect/>
          <a:stretch>
            <a:fillRect/>
          </a:stretch>
        </p:blipFill>
        <p:spPr bwMode="auto">
          <a:xfrm>
            <a:off x="3048000" y="1676400"/>
            <a:ext cx="5638800" cy="3948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dissolve">
                                      <p:cBhvr>
                                        <p:cTn id="7" dur="500"/>
                                        <p:tgtEl>
                                          <p:spTgt spid="614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1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30163"/>
            <a:ext cx="8229600" cy="884237"/>
          </a:xfrm>
        </p:spPr>
        <p:txBody>
          <a:bodyPr/>
          <a:lstStyle/>
          <a:p>
            <a:pPr eaLnBrk="1" hangingPunct="1">
              <a:defRPr/>
            </a:pPr>
            <a:r>
              <a:rPr lang="en-US" sz="3000" b="1" smtClean="0">
                <a:solidFill>
                  <a:srgbClr val="336699"/>
                </a:solidFill>
                <a:effectLst>
                  <a:outerShdw blurRad="38100" dist="38100" dir="2700000" algn="tl">
                    <a:srgbClr val="C0C0C0"/>
                  </a:outerShdw>
                </a:effectLst>
              </a:rPr>
              <a:t>Management Reports</a:t>
            </a:r>
            <a:r>
              <a:rPr lang="en-US" sz="2800" b="1" smtClean="0">
                <a:solidFill>
                  <a:srgbClr val="336699"/>
                </a:solidFill>
                <a:effectLst>
                  <a:outerShdw blurRad="38100" dist="38100" dir="2700000" algn="tl">
                    <a:srgbClr val="C0C0C0"/>
                  </a:outerShdw>
                </a:effectLst>
              </a:rPr>
              <a:t/>
            </a:r>
            <a:br>
              <a:rPr lang="en-US" sz="2800" b="1" smtClean="0">
                <a:solidFill>
                  <a:srgbClr val="336699"/>
                </a:solidFill>
                <a:effectLst>
                  <a:outerShdw blurRad="38100" dist="38100" dir="2700000" algn="tl">
                    <a:srgbClr val="C0C0C0"/>
                  </a:outerShdw>
                </a:effectLst>
              </a:rPr>
            </a:br>
            <a:r>
              <a:rPr lang="en-US" sz="1800" i="1" smtClean="0">
                <a:solidFill>
                  <a:srgbClr val="FF6400"/>
                </a:solidFill>
                <a:latin typeface="Tahoma" pitchFamily="34" charset="0"/>
              </a:rPr>
              <a:t>Statistical Quality Trends and Comparisons</a:t>
            </a:r>
          </a:p>
        </p:txBody>
      </p:sp>
      <p:graphicFrame>
        <p:nvGraphicFramePr>
          <p:cNvPr id="2" name="Object 6"/>
          <p:cNvGraphicFramePr>
            <a:graphicFrameLocks noChangeAspect="1"/>
          </p:cNvGraphicFramePr>
          <p:nvPr/>
        </p:nvGraphicFramePr>
        <p:xfrm>
          <a:off x="381000" y="914400"/>
          <a:ext cx="4724400" cy="5588000"/>
        </p:xfrm>
        <a:graphic>
          <a:graphicData uri="http://schemas.openxmlformats.org/presentationml/2006/ole">
            <p:oleObj spid="_x0000_s2050" name="Acrobat Document" r:id="rId4" imgW="5508000" imgH="6682320" progId="AcroExch.Document.11">
              <p:embed/>
            </p:oleObj>
          </a:graphicData>
        </a:graphic>
      </p:graphicFrame>
      <p:pic>
        <p:nvPicPr>
          <p:cNvPr id="12" name="Picture 8"/>
          <p:cNvPicPr>
            <a:picLocks noChangeAspect="1" noChangeArrowheads="1"/>
          </p:cNvPicPr>
          <p:nvPr/>
        </p:nvPicPr>
        <p:blipFill>
          <a:blip r:embed="rId5" cstate="print"/>
          <a:srcRect/>
          <a:stretch>
            <a:fillRect/>
          </a:stretch>
        </p:blipFill>
        <p:spPr bwMode="auto">
          <a:xfrm>
            <a:off x="2819400" y="1371600"/>
            <a:ext cx="5917054"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152400"/>
            <a:ext cx="8229600" cy="1143000"/>
          </a:xfrm>
        </p:spPr>
        <p:txBody>
          <a:bodyPr/>
          <a:lstStyle/>
          <a:p>
            <a:pPr eaLnBrk="1" hangingPunct="1">
              <a:spcBef>
                <a:spcPct val="5000"/>
              </a:spcBef>
              <a:defRPr/>
            </a:pPr>
            <a:r>
              <a:rPr lang="en-US" sz="3000" b="1" smtClean="0">
                <a:solidFill>
                  <a:srgbClr val="336699"/>
                </a:solidFill>
                <a:effectLst>
                  <a:outerShdw blurRad="38100" dist="38100" dir="2700000" algn="tl">
                    <a:srgbClr val="C0C0C0"/>
                  </a:outerShdw>
                </a:effectLst>
              </a:rPr>
              <a:t>E-Reports</a:t>
            </a:r>
            <a:r>
              <a:rPr lang="en-US" sz="2800" b="1" smtClean="0">
                <a:solidFill>
                  <a:srgbClr val="336699"/>
                </a:solidFill>
                <a:effectLst>
                  <a:outerShdw blurRad="38100" dist="38100" dir="2700000" algn="tl">
                    <a:srgbClr val="C0C0C0"/>
                  </a:outerShdw>
                </a:effectLst>
              </a:rPr>
              <a:t/>
            </a:r>
            <a:br>
              <a:rPr lang="en-US" sz="2800" b="1" smtClean="0">
                <a:solidFill>
                  <a:srgbClr val="336699"/>
                </a:solidFill>
                <a:effectLst>
                  <a:outerShdw blurRad="38100" dist="38100" dir="2700000" algn="tl">
                    <a:srgbClr val="C0C0C0"/>
                  </a:outerShdw>
                </a:effectLst>
              </a:rPr>
            </a:br>
            <a:r>
              <a:rPr lang="en-US" sz="1800" i="1" smtClean="0">
                <a:solidFill>
                  <a:srgbClr val="FF6400"/>
                </a:solidFill>
                <a:latin typeface="Tahoma" pitchFamily="34" charset="0"/>
              </a:rPr>
              <a:t>Paperless Report Storage and Delivery</a:t>
            </a:r>
          </a:p>
        </p:txBody>
      </p:sp>
      <p:pic>
        <p:nvPicPr>
          <p:cNvPr id="243719" name="Picture 7"/>
          <p:cNvPicPr>
            <a:picLocks noChangeAspect="1" noChangeArrowheads="1"/>
          </p:cNvPicPr>
          <p:nvPr/>
        </p:nvPicPr>
        <p:blipFill>
          <a:blip r:embed="rId3" cstate="print"/>
          <a:srcRect/>
          <a:stretch>
            <a:fillRect/>
          </a:stretch>
        </p:blipFill>
        <p:spPr bwMode="auto">
          <a:xfrm>
            <a:off x="609600" y="1295400"/>
            <a:ext cx="6705600" cy="5364163"/>
          </a:xfrm>
          <a:prstGeom prst="rect">
            <a:avLst/>
          </a:prstGeom>
          <a:noFill/>
          <a:ln w="9525">
            <a:noFill/>
            <a:miter lim="800000"/>
            <a:headEnd/>
            <a:tailEnd/>
          </a:ln>
        </p:spPr>
      </p:pic>
      <p:pic>
        <p:nvPicPr>
          <p:cNvPr id="243720" name="Picture 8"/>
          <p:cNvPicPr>
            <a:picLocks noChangeAspect="1" noChangeArrowheads="1"/>
          </p:cNvPicPr>
          <p:nvPr/>
        </p:nvPicPr>
        <p:blipFill>
          <a:blip r:embed="rId4" cstate="print"/>
          <a:srcRect b="63637"/>
          <a:stretch>
            <a:fillRect/>
          </a:stretch>
        </p:blipFill>
        <p:spPr bwMode="auto">
          <a:xfrm>
            <a:off x="4343400" y="2438400"/>
            <a:ext cx="44196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37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43720"/>
                                        </p:tgtEl>
                                        <p:attrNameLst>
                                          <p:attrName>style.visibility</p:attrName>
                                        </p:attrNameLst>
                                      </p:cBhvr>
                                      <p:to>
                                        <p:strVal val="visible"/>
                                      </p:to>
                                    </p:set>
                                    <p:animEffect transition="in" filter="dissolve">
                                      <p:cBhvr>
                                        <p:cTn id="11" dur="500"/>
                                        <p:tgtEl>
                                          <p:spTgt spid="243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6" name="Rectangle 8"/>
          <p:cNvSpPr>
            <a:spLocks noGrp="1" noChangeArrowheads="1"/>
          </p:cNvSpPr>
          <p:nvPr>
            <p:ph type="title"/>
          </p:nvPr>
        </p:nvSpPr>
        <p:spPr>
          <a:xfrm>
            <a:off x="457200" y="152400"/>
            <a:ext cx="8229600" cy="884238"/>
          </a:xfrm>
        </p:spPr>
        <p:txBody>
          <a:bodyPr/>
          <a:lstStyle/>
          <a:p>
            <a:pPr eaLnBrk="1" hangingPunct="1">
              <a:defRPr/>
            </a:pPr>
            <a:r>
              <a:rPr lang="en-US" sz="3000" b="1" dirty="0" smtClean="0">
                <a:solidFill>
                  <a:srgbClr val="336699"/>
                </a:solidFill>
                <a:effectLst>
                  <a:outerShdw blurRad="38100" dist="38100" dir="2700000" algn="tl">
                    <a:srgbClr val="C0C0C0"/>
                  </a:outerShdw>
                </a:effectLst>
              </a:rPr>
              <a:t>Optional Modules</a:t>
            </a:r>
          </a:p>
        </p:txBody>
      </p:sp>
      <p:sp>
        <p:nvSpPr>
          <p:cNvPr id="19458" name="Rectangle 2"/>
          <p:cNvSpPr>
            <a:spLocks noGrp="1" noChangeArrowheads="1"/>
          </p:cNvSpPr>
          <p:nvPr>
            <p:ph type="body" sz="half" idx="1"/>
          </p:nvPr>
        </p:nvSpPr>
        <p:spPr/>
        <p:txBody>
          <a:bodyPr/>
          <a:lstStyle/>
          <a:p>
            <a:pPr lvl="1" eaLnBrk="1" hangingPunct="1">
              <a:spcBef>
                <a:spcPct val="50000"/>
              </a:spcBef>
              <a:buFont typeface="Wingdings" pitchFamily="2" charset="2"/>
              <a:buChar char="Ø"/>
            </a:pPr>
            <a:endParaRPr lang="en-US" dirty="0" smtClean="0">
              <a:latin typeface="Palatino Linotype" pitchFamily="18" charset="0"/>
            </a:endParaRPr>
          </a:p>
          <a:p>
            <a:pPr eaLnBrk="1" hangingPunct="1"/>
            <a:endParaRPr lang="en-US" sz="2800" dirty="0" smtClean="0">
              <a:latin typeface="Palatino Linotype" pitchFamily="18" charset="0"/>
            </a:endParaRPr>
          </a:p>
        </p:txBody>
      </p:sp>
      <p:sp>
        <p:nvSpPr>
          <p:cNvPr id="222211" name="Rectangle 3"/>
          <p:cNvSpPr>
            <a:spLocks noChangeArrowheads="1"/>
          </p:cNvSpPr>
          <p:nvPr/>
        </p:nvSpPr>
        <p:spPr bwMode="auto">
          <a:xfrm>
            <a:off x="762000" y="0"/>
            <a:ext cx="7772400" cy="1143000"/>
          </a:xfrm>
          <a:prstGeom prst="rect">
            <a:avLst/>
          </a:prstGeom>
          <a:noFill/>
          <a:ln w="9525">
            <a:noFill/>
            <a:miter lim="800000"/>
            <a:headEnd/>
            <a:tailEnd/>
          </a:ln>
          <a:effectLst/>
        </p:spPr>
        <p:txBody>
          <a:bodyPr anchor="ctr"/>
          <a:lstStyle/>
          <a:p>
            <a:pPr algn="ctr">
              <a:defRPr/>
            </a:pPr>
            <a:endParaRPr lang="en-US" sz="2800" b="1">
              <a:solidFill>
                <a:srgbClr val="336699"/>
              </a:solidFill>
              <a:effectLst>
                <a:outerShdw blurRad="38100" dist="38100" dir="2700000" algn="tl">
                  <a:srgbClr val="C0C0C0"/>
                </a:outerShdw>
              </a:effectLst>
              <a:cs typeface="+mn-cs"/>
            </a:endParaRPr>
          </a:p>
        </p:txBody>
      </p:sp>
      <p:sp>
        <p:nvSpPr>
          <p:cNvPr id="19460" name="Text Box 6"/>
          <p:cNvSpPr txBox="1">
            <a:spLocks noChangeArrowheads="1"/>
          </p:cNvSpPr>
          <p:nvPr/>
        </p:nvSpPr>
        <p:spPr bwMode="auto">
          <a:xfrm>
            <a:off x="5562600" y="1066800"/>
            <a:ext cx="3581400" cy="4358116"/>
          </a:xfrm>
          <a:prstGeom prst="rect">
            <a:avLst/>
          </a:prstGeom>
          <a:noFill/>
          <a:ln w="9525">
            <a:noFill/>
            <a:miter lim="800000"/>
            <a:headEnd/>
            <a:tailEnd/>
          </a:ln>
        </p:spPr>
        <p:txBody>
          <a:bodyPr>
            <a:spAutoFit/>
          </a:bodyPr>
          <a:lstStyle/>
          <a:p>
            <a:pPr>
              <a:lnSpc>
                <a:spcPct val="80000"/>
              </a:lnSpc>
              <a:spcBef>
                <a:spcPct val="60000"/>
              </a:spcBef>
              <a:buClr>
                <a:srgbClr val="FF8200"/>
              </a:buClr>
              <a:buFontTx/>
              <a:buChar char="•"/>
            </a:pPr>
            <a:endParaRPr lang="en-US" b="1" i="1" dirty="0">
              <a:solidFill>
                <a:srgbClr val="FF8200"/>
              </a:solidFill>
              <a:latin typeface="Tahoma" pitchFamily="34" charset="0"/>
            </a:endParaRPr>
          </a:p>
          <a:p>
            <a:pPr>
              <a:lnSpc>
                <a:spcPct val="80000"/>
              </a:lnSpc>
              <a:spcBef>
                <a:spcPct val="60000"/>
              </a:spcBef>
              <a:buClr>
                <a:srgbClr val="FF8200"/>
              </a:buClr>
              <a:buFontTx/>
              <a:buChar char="•"/>
            </a:pPr>
            <a:r>
              <a:rPr lang="en-US" dirty="0">
                <a:solidFill>
                  <a:srgbClr val="FF9900"/>
                </a:solidFill>
                <a:latin typeface="Tahoma" pitchFamily="34" charset="0"/>
              </a:rPr>
              <a:t>  </a:t>
            </a:r>
            <a:r>
              <a:rPr lang="en-US" b="1" i="1" dirty="0">
                <a:solidFill>
                  <a:srgbClr val="FF8200"/>
                </a:solidFill>
                <a:latin typeface="Tahoma" pitchFamily="34" charset="0"/>
              </a:rPr>
              <a:t>Data Exchange</a:t>
            </a:r>
          </a:p>
          <a:p>
            <a:pPr lvl="1">
              <a:lnSpc>
                <a:spcPct val="80000"/>
              </a:lnSpc>
              <a:spcBef>
                <a:spcPct val="50000"/>
              </a:spcBef>
              <a:buClr>
                <a:srgbClr val="0070C0"/>
              </a:buClr>
              <a:buSzPct val="90000"/>
              <a:buFont typeface="Wingdings" pitchFamily="2" charset="2"/>
              <a:buChar char="§"/>
            </a:pPr>
            <a:r>
              <a:rPr lang="en-US" dirty="0">
                <a:solidFill>
                  <a:srgbClr val="808080"/>
                </a:solidFill>
                <a:latin typeface="Tahoma" pitchFamily="34" charset="0"/>
              </a:rPr>
              <a:t>  </a:t>
            </a:r>
            <a:r>
              <a:rPr lang="en-US" dirty="0">
                <a:solidFill>
                  <a:srgbClr val="336699"/>
                </a:solidFill>
                <a:latin typeface="Tahoma" pitchFamily="34" charset="0"/>
              </a:rPr>
              <a:t>Appraisal </a:t>
            </a:r>
            <a:r>
              <a:rPr lang="en-US" dirty="0" smtClean="0">
                <a:solidFill>
                  <a:srgbClr val="336699"/>
                </a:solidFill>
                <a:latin typeface="Tahoma" pitchFamily="34" charset="0"/>
              </a:rPr>
              <a:t>Orders</a:t>
            </a:r>
          </a:p>
          <a:p>
            <a:pPr lvl="1">
              <a:lnSpc>
                <a:spcPct val="80000"/>
              </a:lnSpc>
              <a:spcBef>
                <a:spcPct val="50000"/>
              </a:spcBef>
              <a:buClr>
                <a:srgbClr val="0070C0"/>
              </a:buClr>
              <a:buSzPct val="90000"/>
              <a:buFont typeface="Wingdings" pitchFamily="2" charset="2"/>
              <a:buChar char="§"/>
            </a:pPr>
            <a:r>
              <a:rPr lang="en-US" dirty="0" smtClean="0">
                <a:solidFill>
                  <a:srgbClr val="336699"/>
                </a:solidFill>
                <a:latin typeface="Tahoma" pitchFamily="34" charset="0"/>
              </a:rPr>
              <a:t>  </a:t>
            </a:r>
            <a:r>
              <a:rPr lang="en-US" dirty="0">
                <a:solidFill>
                  <a:srgbClr val="336699"/>
                </a:solidFill>
                <a:latin typeface="Tahoma" pitchFamily="34" charset="0"/>
              </a:rPr>
              <a:t>Credit Reports</a:t>
            </a:r>
          </a:p>
          <a:p>
            <a:pPr lvl="1">
              <a:lnSpc>
                <a:spcPct val="80000"/>
              </a:lnSpc>
              <a:spcBef>
                <a:spcPct val="50000"/>
              </a:spcBef>
              <a:buClr>
                <a:srgbClr val="0070C0"/>
              </a:buClr>
              <a:buSzPct val="90000"/>
              <a:buFont typeface="Wingdings" pitchFamily="2" charset="2"/>
              <a:buChar char="§"/>
            </a:pPr>
            <a:r>
              <a:rPr lang="en-US" dirty="0">
                <a:solidFill>
                  <a:srgbClr val="336699"/>
                </a:solidFill>
                <a:latin typeface="Tahoma" pitchFamily="34" charset="0"/>
              </a:rPr>
              <a:t>  Compliance Checks</a:t>
            </a:r>
          </a:p>
          <a:p>
            <a:pPr lvl="1">
              <a:lnSpc>
                <a:spcPct val="80000"/>
              </a:lnSpc>
              <a:spcBef>
                <a:spcPct val="50000"/>
              </a:spcBef>
              <a:buClr>
                <a:srgbClr val="0070C0"/>
              </a:buClr>
              <a:buSzPct val="90000"/>
              <a:buFont typeface="Wingdings" pitchFamily="2" charset="2"/>
              <a:buChar char="§"/>
            </a:pPr>
            <a:r>
              <a:rPr lang="en-US" dirty="0">
                <a:solidFill>
                  <a:srgbClr val="336699"/>
                </a:solidFill>
                <a:latin typeface="Tahoma" pitchFamily="34" charset="0"/>
              </a:rPr>
              <a:t>  Fraud Checks</a:t>
            </a:r>
          </a:p>
          <a:p>
            <a:pPr>
              <a:lnSpc>
                <a:spcPct val="80000"/>
              </a:lnSpc>
              <a:spcBef>
                <a:spcPct val="60000"/>
              </a:spcBef>
              <a:buClr>
                <a:srgbClr val="FF8200"/>
              </a:buClr>
              <a:buFontTx/>
              <a:buChar char="•"/>
            </a:pPr>
            <a:r>
              <a:rPr lang="en-US" dirty="0">
                <a:solidFill>
                  <a:srgbClr val="FF9900"/>
                </a:solidFill>
                <a:latin typeface="Tahoma" pitchFamily="34" charset="0"/>
              </a:rPr>
              <a:t>  </a:t>
            </a:r>
            <a:r>
              <a:rPr lang="en-US" b="1" i="1" dirty="0">
                <a:solidFill>
                  <a:srgbClr val="FF8200"/>
                </a:solidFill>
                <a:latin typeface="Tahoma" pitchFamily="34" charset="0"/>
              </a:rPr>
              <a:t>Specialized Worksheets</a:t>
            </a:r>
          </a:p>
          <a:p>
            <a:pPr lvl="1">
              <a:lnSpc>
                <a:spcPct val="80000"/>
              </a:lnSpc>
              <a:spcBef>
                <a:spcPct val="50000"/>
              </a:spcBef>
              <a:buClr>
                <a:srgbClr val="0070C0"/>
              </a:buClr>
              <a:buSzPct val="90000"/>
              <a:buFont typeface="Wingdings" pitchFamily="2" charset="2"/>
              <a:buChar char="§"/>
            </a:pPr>
            <a:r>
              <a:rPr lang="en-US" dirty="0">
                <a:solidFill>
                  <a:srgbClr val="808080"/>
                </a:solidFill>
                <a:latin typeface="Tahoma" pitchFamily="34" charset="0"/>
              </a:rPr>
              <a:t>  </a:t>
            </a:r>
            <a:r>
              <a:rPr lang="en-US" dirty="0">
                <a:solidFill>
                  <a:srgbClr val="336699"/>
                </a:solidFill>
                <a:latin typeface="Tahoma" pitchFamily="34" charset="0"/>
              </a:rPr>
              <a:t>HUD1 </a:t>
            </a:r>
          </a:p>
          <a:p>
            <a:pPr lvl="1">
              <a:lnSpc>
                <a:spcPct val="80000"/>
              </a:lnSpc>
              <a:spcBef>
                <a:spcPct val="50000"/>
              </a:spcBef>
              <a:buClr>
                <a:srgbClr val="0070C0"/>
              </a:buClr>
              <a:buSzPct val="90000"/>
              <a:buFont typeface="Wingdings" pitchFamily="2" charset="2"/>
              <a:buChar char="§"/>
            </a:pPr>
            <a:r>
              <a:rPr lang="en-US" dirty="0">
                <a:solidFill>
                  <a:srgbClr val="336699"/>
                </a:solidFill>
                <a:latin typeface="Tahoma" pitchFamily="34" charset="0"/>
              </a:rPr>
              <a:t>  Appraisal Review</a:t>
            </a:r>
          </a:p>
          <a:p>
            <a:pPr lvl="1">
              <a:lnSpc>
                <a:spcPct val="80000"/>
              </a:lnSpc>
              <a:spcBef>
                <a:spcPct val="50000"/>
              </a:spcBef>
              <a:buClr>
                <a:srgbClr val="0070C0"/>
              </a:buClr>
              <a:buSzPct val="90000"/>
              <a:buFont typeface="Wingdings" pitchFamily="2" charset="2"/>
              <a:buChar char="§"/>
            </a:pPr>
            <a:r>
              <a:rPr lang="en-US" dirty="0">
                <a:solidFill>
                  <a:srgbClr val="336699"/>
                </a:solidFill>
                <a:latin typeface="Tahoma" pitchFamily="34" charset="0"/>
              </a:rPr>
              <a:t>  Debt Ratio Calculator</a:t>
            </a:r>
          </a:p>
          <a:p>
            <a:pPr>
              <a:lnSpc>
                <a:spcPct val="80000"/>
              </a:lnSpc>
              <a:spcBef>
                <a:spcPct val="60000"/>
              </a:spcBef>
              <a:buClr>
                <a:srgbClr val="FF8200"/>
              </a:buClr>
              <a:buFontTx/>
              <a:buChar char="•"/>
            </a:pPr>
            <a:r>
              <a:rPr lang="en-US" dirty="0">
                <a:solidFill>
                  <a:srgbClr val="FF9900"/>
                </a:solidFill>
                <a:latin typeface="Tahoma" pitchFamily="34" charset="0"/>
              </a:rPr>
              <a:t>  </a:t>
            </a:r>
            <a:r>
              <a:rPr lang="en-US" b="1" i="1" dirty="0">
                <a:solidFill>
                  <a:srgbClr val="FF8200"/>
                </a:solidFill>
                <a:latin typeface="Tahoma" pitchFamily="34" charset="0"/>
              </a:rPr>
              <a:t>Custom Functionality</a:t>
            </a:r>
          </a:p>
          <a:p>
            <a:pPr lvl="1">
              <a:lnSpc>
                <a:spcPct val="80000"/>
              </a:lnSpc>
              <a:spcBef>
                <a:spcPct val="50000"/>
              </a:spcBef>
              <a:buClr>
                <a:srgbClr val="0070C0"/>
              </a:buClr>
              <a:buSzPct val="90000"/>
              <a:buFont typeface="Wingdings" pitchFamily="2" charset="2"/>
              <a:buChar char="§"/>
            </a:pPr>
            <a:r>
              <a:rPr lang="en-US" dirty="0">
                <a:solidFill>
                  <a:srgbClr val="808080"/>
                </a:solidFill>
                <a:latin typeface="Tahoma" pitchFamily="34" charset="0"/>
              </a:rPr>
              <a:t>  </a:t>
            </a:r>
            <a:r>
              <a:rPr lang="en-US" dirty="0">
                <a:solidFill>
                  <a:srgbClr val="336699"/>
                </a:solidFill>
                <a:latin typeface="Tahoma" pitchFamily="34" charset="0"/>
              </a:rPr>
              <a:t>By Client request</a:t>
            </a:r>
          </a:p>
        </p:txBody>
      </p:sp>
      <p:pic>
        <p:nvPicPr>
          <p:cNvPr id="7" name="Picture 25"/>
          <p:cNvPicPr>
            <a:picLocks noChangeAspect="1" noChangeArrowheads="1"/>
          </p:cNvPicPr>
          <p:nvPr/>
        </p:nvPicPr>
        <p:blipFill>
          <a:blip r:embed="rId3" cstate="print"/>
          <a:srcRect/>
          <a:stretch>
            <a:fillRect/>
          </a:stretch>
        </p:blipFill>
        <p:spPr bwMode="auto">
          <a:xfrm>
            <a:off x="381000" y="1295400"/>
            <a:ext cx="514508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274638"/>
            <a:ext cx="8229600" cy="715962"/>
          </a:xfrm>
        </p:spPr>
        <p:txBody>
          <a:bodyPr/>
          <a:lstStyle/>
          <a:p>
            <a:pPr eaLnBrk="1" hangingPunct="1">
              <a:defRPr/>
            </a:pPr>
            <a:r>
              <a:rPr lang="en-US" sz="3000" b="1" smtClean="0">
                <a:solidFill>
                  <a:srgbClr val="336699"/>
                </a:solidFill>
                <a:effectLst>
                  <a:outerShdw blurRad="38100" dist="38100" dir="2700000" algn="tl">
                    <a:srgbClr val="C0C0C0"/>
                  </a:outerShdw>
                </a:effectLst>
              </a:rPr>
              <a:t>Software and Hardware Specs</a:t>
            </a:r>
          </a:p>
        </p:txBody>
      </p:sp>
      <p:sp>
        <p:nvSpPr>
          <p:cNvPr id="20483" name="Rectangle 3"/>
          <p:cNvSpPr>
            <a:spLocks noGrp="1" noChangeArrowheads="1"/>
          </p:cNvSpPr>
          <p:nvPr>
            <p:ph idx="1"/>
          </p:nvPr>
        </p:nvSpPr>
        <p:spPr>
          <a:xfrm>
            <a:off x="457200" y="990600"/>
            <a:ext cx="8382000" cy="5059363"/>
          </a:xfrm>
        </p:spPr>
        <p:txBody>
          <a:bodyPr/>
          <a:lstStyle/>
          <a:p>
            <a:pPr marL="609600" indent="-609600" eaLnBrk="1" hangingPunct="1">
              <a:lnSpc>
                <a:spcPct val="75000"/>
              </a:lnSpc>
              <a:buFontTx/>
              <a:buNone/>
            </a:pPr>
            <a:r>
              <a:rPr lang="en-US" sz="1800" b="1" i="1" dirty="0" smtClean="0">
                <a:solidFill>
                  <a:srgbClr val="FF6400"/>
                </a:solidFill>
                <a:latin typeface="Tahoma" pitchFamily="34" charset="0"/>
              </a:rPr>
              <a:t>Software</a:t>
            </a:r>
          </a:p>
          <a:p>
            <a:pPr marL="609600" indent="-609600" eaLnBrk="1" hangingPunct="1">
              <a:lnSpc>
                <a:spcPct val="75000"/>
              </a:lnSpc>
              <a:buFontTx/>
              <a:buNone/>
            </a:pPr>
            <a:endParaRPr lang="en-US" sz="1200" b="1" i="1" dirty="0" smtClean="0">
              <a:solidFill>
                <a:srgbClr val="FF6400"/>
              </a:solidFill>
              <a:latin typeface="Tahoma" pitchFamily="34" charset="0"/>
            </a:endParaRP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Windows 2000 (or later) operating system (with .NET Framework, Version 2.0 or later installed) </a:t>
            </a:r>
          </a:p>
          <a:p>
            <a:pPr marL="1371600" lvl="2" indent="-457200" eaLnBrk="1" hangingPunct="1">
              <a:lnSpc>
                <a:spcPct val="75000"/>
              </a:lnSpc>
              <a:buSzPct val="75000"/>
            </a:pPr>
            <a:r>
              <a:rPr lang="en-US" sz="1400" dirty="0" smtClean="0">
                <a:solidFill>
                  <a:srgbClr val="336699"/>
                </a:solidFill>
                <a:latin typeface="Tahoma" pitchFamily="34" charset="0"/>
              </a:rPr>
              <a:t>The System is installed on a Windows 2000 (or later) server, and accessed via other W2K (or later) desktops.</a:t>
            </a:r>
          </a:p>
          <a:p>
            <a:pPr marL="1371600" lvl="2" indent="-457200" eaLnBrk="1" hangingPunct="1">
              <a:lnSpc>
                <a:spcPct val="75000"/>
              </a:lnSpc>
              <a:buSzPct val="75000"/>
            </a:pPr>
            <a:r>
              <a:rPr lang="en-US" sz="1400" dirty="0" smtClean="0">
                <a:solidFill>
                  <a:srgbClr val="336699"/>
                </a:solidFill>
                <a:latin typeface="Tahoma" pitchFamily="34" charset="0"/>
              </a:rPr>
              <a:t>If the System is to be used over a wide area network, Citrix server is recommended.</a:t>
            </a:r>
          </a:p>
          <a:p>
            <a:pPr marL="990600" lvl="1" indent="-533400" eaLnBrk="1" hangingPunct="1">
              <a:lnSpc>
                <a:spcPct val="75000"/>
              </a:lnSpc>
              <a:buSzPct val="75000"/>
              <a:buFont typeface="Wingdings" pitchFamily="2" charset="2"/>
              <a:buChar char="Ø"/>
            </a:pPr>
            <a:r>
              <a:rPr lang="en-US" sz="1400" smtClean="0">
                <a:solidFill>
                  <a:srgbClr val="336699"/>
                </a:solidFill>
                <a:latin typeface="Tahoma" pitchFamily="34" charset="0"/>
              </a:rPr>
              <a:t>Microsoft SQL Server 2010, 2008, 2005, 2000</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Microsoft IIS Ver. 6.x for hosting online feedback functions (optional) </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Microsoft Outlook for automated emailing of reports (optional)</a:t>
            </a:r>
          </a:p>
          <a:p>
            <a:pPr marL="990600" lvl="1" indent="-533400" eaLnBrk="1" hangingPunct="1">
              <a:lnSpc>
                <a:spcPct val="75000"/>
              </a:lnSpc>
            </a:pPr>
            <a:endParaRPr lang="en-US" sz="800" dirty="0" smtClean="0">
              <a:solidFill>
                <a:srgbClr val="336699"/>
              </a:solidFill>
              <a:latin typeface="Tahoma" pitchFamily="34" charset="0"/>
            </a:endParaRPr>
          </a:p>
          <a:p>
            <a:pPr marL="609600" indent="-609600" eaLnBrk="1" hangingPunct="1">
              <a:lnSpc>
                <a:spcPct val="75000"/>
              </a:lnSpc>
              <a:buFontTx/>
              <a:buNone/>
            </a:pPr>
            <a:r>
              <a:rPr lang="en-US" sz="1800" b="1" i="1" dirty="0" smtClean="0">
                <a:solidFill>
                  <a:srgbClr val="FF6400"/>
                </a:solidFill>
                <a:latin typeface="Tahoma" pitchFamily="34" charset="0"/>
              </a:rPr>
              <a:t>Hardware</a:t>
            </a:r>
          </a:p>
          <a:p>
            <a:pPr marL="609600" indent="-609600" eaLnBrk="1" hangingPunct="1">
              <a:lnSpc>
                <a:spcPct val="75000"/>
              </a:lnSpc>
              <a:buFontTx/>
              <a:buNone/>
            </a:pPr>
            <a:endParaRPr lang="en-US" sz="1200" b="1" i="1" dirty="0" smtClean="0">
              <a:solidFill>
                <a:srgbClr val="FF6400"/>
              </a:solidFill>
              <a:latin typeface="Tahoma" pitchFamily="34" charset="0"/>
            </a:endParaRPr>
          </a:p>
          <a:p>
            <a:pPr marL="990600" lvl="1" indent="-533400" eaLnBrk="1" hangingPunct="1">
              <a:lnSpc>
                <a:spcPct val="75000"/>
              </a:lnSpc>
              <a:buFontTx/>
              <a:buNone/>
            </a:pPr>
            <a:r>
              <a:rPr lang="en-US" sz="1400" dirty="0" smtClean="0">
                <a:solidFill>
                  <a:srgbClr val="336699"/>
                </a:solidFill>
                <a:latin typeface="Tahoma" pitchFamily="34" charset="0"/>
              </a:rPr>
              <a:t>Minimum Server Requirements:</a:t>
            </a:r>
            <a:r>
              <a:rPr lang="en-US" sz="1400" b="1" dirty="0" smtClean="0">
                <a:solidFill>
                  <a:srgbClr val="336699"/>
                </a:solidFill>
                <a:latin typeface="Tahoma" pitchFamily="34" charset="0"/>
              </a:rPr>
              <a:t>*</a:t>
            </a:r>
            <a:endParaRPr lang="en-US" sz="1400" dirty="0" smtClean="0">
              <a:solidFill>
                <a:srgbClr val="336699"/>
              </a:solidFill>
              <a:latin typeface="Tahoma" pitchFamily="34" charset="0"/>
            </a:endParaRP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Pentium IV class or better PC with at least 1 GHz processor</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1 GB RAM</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10 GB of available hard disk space</a:t>
            </a:r>
          </a:p>
          <a:p>
            <a:pPr marL="609600" indent="-609600" eaLnBrk="1" hangingPunct="1">
              <a:lnSpc>
                <a:spcPct val="75000"/>
              </a:lnSpc>
              <a:buFontTx/>
              <a:buNone/>
            </a:pPr>
            <a:r>
              <a:rPr lang="en-US" sz="1400" b="1" dirty="0" smtClean="0">
                <a:solidFill>
                  <a:srgbClr val="336699"/>
                </a:solidFill>
                <a:latin typeface="Tahoma" pitchFamily="34" charset="0"/>
              </a:rPr>
              <a:t>         * </a:t>
            </a:r>
            <a:r>
              <a:rPr lang="en-US" sz="1200" dirty="0" smtClean="0">
                <a:solidFill>
                  <a:srgbClr val="336699"/>
                </a:solidFill>
                <a:latin typeface="Tahoma" pitchFamily="34" charset="0"/>
              </a:rPr>
              <a:t>3 core System components (application, database, web service) can be deployed across one or more servers</a:t>
            </a:r>
          </a:p>
          <a:p>
            <a:pPr marL="609600" indent="-609600" eaLnBrk="1" hangingPunct="1">
              <a:lnSpc>
                <a:spcPct val="75000"/>
              </a:lnSpc>
              <a:buFontTx/>
              <a:buNone/>
            </a:pPr>
            <a:endParaRPr lang="en-US" sz="1200" dirty="0" smtClean="0">
              <a:solidFill>
                <a:srgbClr val="336699"/>
              </a:solidFill>
              <a:latin typeface="Tahoma" pitchFamily="34" charset="0"/>
            </a:endParaRPr>
          </a:p>
          <a:p>
            <a:pPr marL="990600" lvl="1" indent="-533400" eaLnBrk="1" hangingPunct="1">
              <a:lnSpc>
                <a:spcPct val="75000"/>
              </a:lnSpc>
              <a:buFontTx/>
              <a:buNone/>
            </a:pPr>
            <a:r>
              <a:rPr lang="en-US" sz="1400" dirty="0" smtClean="0">
                <a:solidFill>
                  <a:srgbClr val="336699"/>
                </a:solidFill>
                <a:latin typeface="Tahoma" pitchFamily="34" charset="0"/>
              </a:rPr>
              <a:t>Minimum Workstation Requirements:</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Pentium IV class or better PC with at least 500 MHz processor </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512 MB RAM</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1 GB of available hard disk space</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Super VGA (1024 x 768) or higher screen resolution</a:t>
            </a:r>
          </a:p>
          <a:p>
            <a:pPr marL="990600" lvl="1" indent="-533400" eaLnBrk="1" hangingPunct="1">
              <a:lnSpc>
                <a:spcPct val="75000"/>
              </a:lnSpc>
              <a:buSzPct val="75000"/>
              <a:buFont typeface="Wingdings" pitchFamily="2" charset="2"/>
              <a:buChar char="Ø"/>
            </a:pPr>
            <a:r>
              <a:rPr lang="en-US" sz="1400" dirty="0" smtClean="0">
                <a:solidFill>
                  <a:srgbClr val="336699"/>
                </a:solidFill>
                <a:latin typeface="Tahoma" pitchFamily="34" charset="0"/>
              </a:rPr>
              <a:t>Barcode scanner (optional)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304800" y="166688"/>
            <a:ext cx="8305800" cy="519112"/>
          </a:xfrm>
          <a:prstGeom prst="rect">
            <a:avLst/>
          </a:prstGeom>
          <a:noFill/>
          <a:ln w="12699">
            <a:noFill/>
            <a:miter lim="800000"/>
            <a:headEnd type="none" w="sm" len="sm"/>
            <a:tailEnd type="none" w="sm" len="sm"/>
          </a:ln>
          <a:effectLst/>
        </p:spPr>
        <p:txBody>
          <a:bodyPr>
            <a:spAutoFit/>
          </a:bodyPr>
          <a:lstStyle/>
          <a:p>
            <a:pPr algn="ctr" eaLnBrk="0" hangingPunct="0">
              <a:defRPr/>
            </a:pPr>
            <a:endParaRPr lang="en-US" sz="2800" b="1">
              <a:solidFill>
                <a:srgbClr val="336699"/>
              </a:solidFill>
              <a:effectLst>
                <a:outerShdw blurRad="38100" dist="38100" dir="2700000" algn="tl">
                  <a:srgbClr val="C0C0C0"/>
                </a:outerShdw>
              </a:effectLst>
              <a:cs typeface="+mn-cs"/>
            </a:endParaRPr>
          </a:p>
        </p:txBody>
      </p:sp>
      <p:sp>
        <p:nvSpPr>
          <p:cNvPr id="224264" name="Rectangle 8"/>
          <p:cNvSpPr>
            <a:spLocks noChangeArrowheads="1"/>
          </p:cNvSpPr>
          <p:nvPr/>
        </p:nvSpPr>
        <p:spPr bwMode="auto">
          <a:xfrm>
            <a:off x="1219200" y="1371600"/>
            <a:ext cx="7315200" cy="4870450"/>
          </a:xfrm>
          <a:prstGeom prst="rect">
            <a:avLst/>
          </a:prstGeom>
          <a:noFill/>
          <a:ln w="9525">
            <a:noFill/>
            <a:miter lim="800000"/>
            <a:headEnd/>
            <a:tailEnd/>
          </a:ln>
        </p:spPr>
        <p:txBody>
          <a:bodyPr>
            <a:spAutoFit/>
          </a:bodyPr>
          <a:lstStyle/>
          <a:p>
            <a:pPr>
              <a:spcAft>
                <a:spcPct val="25000"/>
              </a:spcAft>
              <a:buClr>
                <a:srgbClr val="0070C0"/>
              </a:buClr>
              <a:buFont typeface="Wingdings" pitchFamily="2" charset="2"/>
              <a:buChar char="Ø"/>
            </a:pPr>
            <a:r>
              <a:rPr lang="en-US" b="1" i="1">
                <a:solidFill>
                  <a:srgbClr val="FF8200"/>
                </a:solidFill>
                <a:latin typeface="Tahoma" pitchFamily="34" charset="0"/>
                <a:sym typeface="Symbol" pitchFamily="18" charset="2"/>
              </a:rPr>
              <a:t>   Unparalleled Functionality, Flexibility, Ease of Use</a:t>
            </a:r>
            <a:endParaRPr lang="en-US" i="1">
              <a:solidFill>
                <a:srgbClr val="FF8200"/>
              </a:solidFill>
              <a:latin typeface="Tahoma" pitchFamily="34" charset="0"/>
              <a:sym typeface="Symbol" pitchFamily="18" charset="2"/>
            </a:endParaRPr>
          </a:p>
          <a:p>
            <a:pPr>
              <a:spcAft>
                <a:spcPct val="25000"/>
              </a:spcAft>
              <a:buClr>
                <a:srgbClr val="FF8200"/>
              </a:buClr>
              <a:buSzPct val="90000"/>
              <a:buFont typeface="Wingdings" pitchFamily="2" charset="2"/>
              <a:buNone/>
            </a:pPr>
            <a:r>
              <a:rPr lang="en-US">
                <a:solidFill>
                  <a:schemeClr val="bg2"/>
                </a:solidFill>
                <a:latin typeface="Tahoma" pitchFamily="34" charset="0"/>
                <a:sym typeface="Symbol" pitchFamily="18" charset="2"/>
              </a:rPr>
              <a:t>      </a:t>
            </a:r>
            <a:r>
              <a:rPr lang="en-US">
                <a:solidFill>
                  <a:srgbClr val="336699"/>
                </a:solidFill>
                <a:latin typeface="Tahoma" pitchFamily="34" charset="0"/>
                <a:sym typeface="Symbol" pitchFamily="18" charset="2"/>
              </a:rPr>
              <a:t>Data management, sampling, auditing, feedback, reporting,</a:t>
            </a:r>
          </a:p>
          <a:p>
            <a:pPr>
              <a:spcAft>
                <a:spcPct val="25000"/>
              </a:spcAft>
              <a:buClr>
                <a:srgbClr val="FF8200"/>
              </a:buClr>
              <a:buSzPct val="90000"/>
              <a:buFont typeface="Wingdings" pitchFamily="2" charset="2"/>
              <a:buNone/>
            </a:pPr>
            <a:r>
              <a:rPr lang="en-US">
                <a:solidFill>
                  <a:srgbClr val="336699"/>
                </a:solidFill>
                <a:latin typeface="Tahoma" pitchFamily="34" charset="0"/>
                <a:sym typeface="Symbol" pitchFamily="18" charset="2"/>
              </a:rPr>
              <a:t>      configuration and content of audit shells, administrator tools</a:t>
            </a:r>
            <a:endParaRPr lang="en-US" b="1">
              <a:solidFill>
                <a:srgbClr val="336699"/>
              </a:solidFill>
              <a:latin typeface="Tahoma" pitchFamily="34" charset="0"/>
              <a:sym typeface="Symbol" pitchFamily="18" charset="2"/>
            </a:endParaRPr>
          </a:p>
          <a:p>
            <a:pPr>
              <a:spcAft>
                <a:spcPct val="25000"/>
              </a:spcAft>
              <a:buClr>
                <a:srgbClr val="FF8200"/>
              </a:buClr>
              <a:buSzPct val="90000"/>
              <a:buFont typeface="Wingdings" pitchFamily="2" charset="2"/>
              <a:buChar char="Ø"/>
            </a:pPr>
            <a:endParaRPr lang="en-US" sz="1200">
              <a:solidFill>
                <a:srgbClr val="336699"/>
              </a:solidFill>
              <a:latin typeface="Tahoma" pitchFamily="34" charset="0"/>
              <a:sym typeface="Symbol" pitchFamily="18" charset="2"/>
            </a:endParaRPr>
          </a:p>
          <a:p>
            <a:pPr>
              <a:spcAft>
                <a:spcPct val="25000"/>
              </a:spcAft>
              <a:buClr>
                <a:srgbClr val="0070C0"/>
              </a:buClr>
              <a:buFont typeface="Wingdings" pitchFamily="2" charset="2"/>
              <a:buChar char="Ø"/>
            </a:pPr>
            <a:r>
              <a:rPr lang="en-US" b="1" i="1">
                <a:solidFill>
                  <a:srgbClr val="FF8200"/>
                </a:solidFill>
                <a:latin typeface="Tahoma" pitchFamily="34" charset="0"/>
                <a:sym typeface="Symbol" pitchFamily="18" charset="2"/>
              </a:rPr>
              <a:t>   Expert Professional &amp; Technical Support</a:t>
            </a:r>
            <a:endParaRPr lang="en-US" i="1">
              <a:solidFill>
                <a:srgbClr val="FF8200"/>
              </a:solidFill>
              <a:latin typeface="Tahoma" pitchFamily="34" charset="0"/>
              <a:sym typeface="Symbol" pitchFamily="18" charset="2"/>
            </a:endParaRPr>
          </a:p>
          <a:p>
            <a:pPr>
              <a:spcAft>
                <a:spcPct val="25000"/>
              </a:spcAft>
              <a:buClr>
                <a:srgbClr val="FF8200"/>
              </a:buClr>
              <a:buSzPct val="90000"/>
            </a:pPr>
            <a:r>
              <a:rPr lang="en-US">
                <a:solidFill>
                  <a:srgbClr val="336699"/>
                </a:solidFill>
                <a:latin typeface="Tahoma" pitchFamily="34" charset="0"/>
                <a:sym typeface="Symbol" pitchFamily="18" charset="2"/>
              </a:rPr>
              <a:t>      Initial design &amp; setup, free help desk, monthly webinars, custom</a:t>
            </a:r>
          </a:p>
          <a:p>
            <a:pPr>
              <a:spcAft>
                <a:spcPct val="25000"/>
              </a:spcAft>
              <a:buClr>
                <a:srgbClr val="FF8200"/>
              </a:buClr>
              <a:buSzPct val="90000"/>
            </a:pPr>
            <a:r>
              <a:rPr lang="en-US">
                <a:solidFill>
                  <a:srgbClr val="336699"/>
                </a:solidFill>
                <a:latin typeface="Tahoma" pitchFamily="34" charset="0"/>
                <a:sym typeface="Symbol" pitchFamily="18" charset="2"/>
              </a:rPr>
              <a:t>      programming, continuous improvement, free upgrades</a:t>
            </a:r>
            <a:r>
              <a:rPr lang="en-US">
                <a:solidFill>
                  <a:srgbClr val="808080"/>
                </a:solidFill>
                <a:latin typeface="Tahoma" pitchFamily="34" charset="0"/>
                <a:sym typeface="Symbol" pitchFamily="18" charset="2"/>
              </a:rPr>
              <a:t> </a:t>
            </a:r>
          </a:p>
          <a:p>
            <a:pPr>
              <a:spcAft>
                <a:spcPct val="25000"/>
              </a:spcAft>
              <a:buClr>
                <a:srgbClr val="FF8200"/>
              </a:buClr>
              <a:buSzPct val="90000"/>
            </a:pPr>
            <a:endParaRPr lang="en-US" sz="1200">
              <a:solidFill>
                <a:srgbClr val="336699"/>
              </a:solidFill>
              <a:latin typeface="Tahoma" pitchFamily="34" charset="0"/>
              <a:sym typeface="Symbol" pitchFamily="18" charset="2"/>
            </a:endParaRPr>
          </a:p>
          <a:p>
            <a:pPr>
              <a:spcAft>
                <a:spcPct val="25000"/>
              </a:spcAft>
              <a:buClr>
                <a:srgbClr val="0070C0"/>
              </a:buClr>
              <a:buFont typeface="Wingdings" pitchFamily="2" charset="2"/>
              <a:buChar char="Ø"/>
            </a:pPr>
            <a:r>
              <a:rPr lang="en-US" b="1" i="1">
                <a:solidFill>
                  <a:srgbClr val="FF9900"/>
                </a:solidFill>
                <a:latin typeface="Tahoma" pitchFamily="34" charset="0"/>
                <a:sym typeface="Symbol" pitchFamily="18" charset="2"/>
              </a:rPr>
              <a:t>   </a:t>
            </a:r>
            <a:r>
              <a:rPr lang="en-US" b="1" i="1">
                <a:solidFill>
                  <a:srgbClr val="FF8200"/>
                </a:solidFill>
                <a:latin typeface="Tahoma" pitchFamily="34" charset="0"/>
                <a:sym typeface="Symbol" pitchFamily="18" charset="2"/>
              </a:rPr>
              <a:t>Improves Productivity of all QC staff</a:t>
            </a:r>
            <a:endParaRPr lang="en-US" i="1">
              <a:solidFill>
                <a:srgbClr val="FF8200"/>
              </a:solidFill>
              <a:latin typeface="Tahoma" pitchFamily="34" charset="0"/>
              <a:sym typeface="Symbol" pitchFamily="18" charset="2"/>
            </a:endParaRPr>
          </a:p>
          <a:p>
            <a:pPr>
              <a:spcAft>
                <a:spcPct val="25000"/>
              </a:spcAft>
              <a:buClr>
                <a:srgbClr val="FF8200"/>
              </a:buClr>
              <a:buSzPct val="90000"/>
              <a:buFont typeface="Wingdings" pitchFamily="2" charset="2"/>
              <a:buNone/>
            </a:pPr>
            <a:r>
              <a:rPr lang="en-US">
                <a:solidFill>
                  <a:schemeClr val="bg2"/>
                </a:solidFill>
                <a:latin typeface="Tahoma" pitchFamily="34" charset="0"/>
                <a:sym typeface="Symbol" pitchFamily="18" charset="2"/>
              </a:rPr>
              <a:t>      </a:t>
            </a:r>
            <a:r>
              <a:rPr lang="en-US">
                <a:solidFill>
                  <a:srgbClr val="336699"/>
                </a:solidFill>
                <a:latin typeface="Tahoma" pitchFamily="34" charset="0"/>
                <a:sym typeface="Symbol" pitchFamily="18" charset="2"/>
              </a:rPr>
              <a:t>Translates into lower staffing costs and better coverage of risks</a:t>
            </a:r>
          </a:p>
          <a:p>
            <a:pPr>
              <a:spcAft>
                <a:spcPct val="25000"/>
              </a:spcAft>
              <a:buClr>
                <a:srgbClr val="FF8200"/>
              </a:buClr>
              <a:buSzPct val="90000"/>
              <a:buFont typeface="Wingdings" pitchFamily="2" charset="2"/>
              <a:buChar char="Ø"/>
            </a:pPr>
            <a:endParaRPr lang="en-US" sz="1200">
              <a:solidFill>
                <a:srgbClr val="808080"/>
              </a:solidFill>
              <a:latin typeface="Tahoma" pitchFamily="34" charset="0"/>
              <a:sym typeface="Symbol" pitchFamily="18" charset="2"/>
            </a:endParaRPr>
          </a:p>
          <a:p>
            <a:pPr>
              <a:spcAft>
                <a:spcPct val="25000"/>
              </a:spcAft>
              <a:buClr>
                <a:srgbClr val="0070C0"/>
              </a:buClr>
              <a:buFont typeface="Wingdings" pitchFamily="2" charset="2"/>
              <a:buChar char="Ø"/>
            </a:pPr>
            <a:r>
              <a:rPr lang="en-US" b="1" i="1">
                <a:solidFill>
                  <a:srgbClr val="FF8200"/>
                </a:solidFill>
                <a:latin typeface="Tahoma" pitchFamily="34" charset="0"/>
                <a:sym typeface="Symbol" pitchFamily="18" charset="2"/>
              </a:rPr>
              <a:t>   More Effective Quality Control</a:t>
            </a:r>
          </a:p>
          <a:p>
            <a:pPr>
              <a:spcAft>
                <a:spcPct val="25000"/>
              </a:spcAft>
              <a:buClr>
                <a:srgbClr val="FF8200"/>
              </a:buClr>
              <a:buSzPct val="90000"/>
              <a:buFont typeface="Wingdings" pitchFamily="2" charset="2"/>
              <a:buNone/>
            </a:pPr>
            <a:r>
              <a:rPr lang="en-US" b="1" i="1">
                <a:solidFill>
                  <a:srgbClr val="FF9900"/>
                </a:solidFill>
                <a:sym typeface="Symbol" pitchFamily="18" charset="2"/>
              </a:rPr>
              <a:t>       </a:t>
            </a:r>
            <a:r>
              <a:rPr lang="en-US">
                <a:solidFill>
                  <a:srgbClr val="336699"/>
                </a:solidFill>
                <a:latin typeface="Tahoma" pitchFamily="34" charset="0"/>
                <a:sym typeface="Symbol" pitchFamily="18" charset="2"/>
              </a:rPr>
              <a:t>Minimizes random sampling, maximizes targeting, accelerates</a:t>
            </a:r>
          </a:p>
          <a:p>
            <a:pPr>
              <a:spcAft>
                <a:spcPct val="25000"/>
              </a:spcAft>
              <a:buClr>
                <a:srgbClr val="FF8200"/>
              </a:buClr>
              <a:buSzPct val="90000"/>
              <a:buFont typeface="Wingdings" pitchFamily="2" charset="2"/>
              <a:buNone/>
            </a:pPr>
            <a:r>
              <a:rPr lang="en-US">
                <a:solidFill>
                  <a:srgbClr val="336699"/>
                </a:solidFill>
                <a:latin typeface="Tahoma" pitchFamily="34" charset="0"/>
                <a:sym typeface="Symbol" pitchFamily="18" charset="2"/>
              </a:rPr>
              <a:t>      feedback and response cycle, concise and actionable reports</a:t>
            </a:r>
            <a:r>
              <a:rPr lang="en-US">
                <a:solidFill>
                  <a:schemeClr val="bg2"/>
                </a:solidFill>
                <a:latin typeface="Tahoma" pitchFamily="34" charset="0"/>
                <a:sym typeface="Symbol" pitchFamily="18" charset="2"/>
              </a:rPr>
              <a:t>      </a:t>
            </a:r>
          </a:p>
          <a:p>
            <a:endParaRPr lang="en-US">
              <a:latin typeface="Tahoma" pitchFamily="34" charset="0"/>
              <a:sym typeface="Symbol" pitchFamily="18" charset="2"/>
            </a:endParaRPr>
          </a:p>
        </p:txBody>
      </p:sp>
      <p:sp>
        <p:nvSpPr>
          <p:cNvPr id="224265" name="Rectangle 9"/>
          <p:cNvSpPr>
            <a:spLocks noGrp="1" noChangeArrowheads="1"/>
          </p:cNvSpPr>
          <p:nvPr>
            <p:ph type="title"/>
          </p:nvPr>
        </p:nvSpPr>
        <p:spPr/>
        <p:txBody>
          <a:bodyPr/>
          <a:lstStyle/>
          <a:p>
            <a:pPr eaLnBrk="1" hangingPunct="1">
              <a:defRPr/>
            </a:pPr>
            <a:r>
              <a:rPr lang="en-US" sz="3000" b="1" dirty="0" smtClean="0">
                <a:solidFill>
                  <a:srgbClr val="336699"/>
                </a:solidFill>
                <a:effectLst>
                  <a:outerShdw blurRad="38100" dist="38100" dir="2700000" algn="tl">
                    <a:srgbClr val="C0C0C0"/>
                  </a:outerShdw>
                </a:effectLst>
              </a:rPr>
              <a:t>Recap - Key Benefits</a:t>
            </a:r>
            <a:r>
              <a:rPr lang="en-US" sz="3200" b="1" dirty="0" smtClean="0">
                <a:solidFill>
                  <a:srgbClr val="336699"/>
                </a:solidFill>
                <a:effectLst>
                  <a:outerShdw blurRad="38100" dist="38100" dir="2700000" algn="tl">
                    <a:srgbClr val="C0C0C0"/>
                  </a:outerShdw>
                </a:effectLst>
              </a:rPr>
              <a:t/>
            </a:r>
            <a:br>
              <a:rPr lang="en-US" sz="3200" b="1" dirty="0" smtClean="0">
                <a:solidFill>
                  <a:srgbClr val="336699"/>
                </a:solidFill>
                <a:effectLst>
                  <a:outerShdw blurRad="38100" dist="38100" dir="2700000" algn="tl">
                    <a:srgbClr val="C0C0C0"/>
                  </a:outerShdw>
                </a:effectLst>
              </a:rPr>
            </a:br>
            <a:endParaRPr lang="en-US" sz="3200" b="1" dirty="0" smtClean="0">
              <a:solidFill>
                <a:srgbClr val="336699"/>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42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42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42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26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26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26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426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426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426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426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426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3000" b="1" dirty="0" smtClean="0">
                <a:solidFill>
                  <a:srgbClr val="336699"/>
                </a:solidFill>
                <a:effectLst>
                  <a:outerShdw blurRad="38100" dist="38100" dir="2700000" algn="tl">
                    <a:srgbClr val="C0C0C0"/>
                  </a:outerShdw>
                </a:effectLst>
              </a:rPr>
              <a:t>Cogent </a:t>
            </a:r>
            <a:r>
              <a:rPr lang="en-US" sz="3000" b="1" dirty="0" smtClean="0">
                <a:solidFill>
                  <a:srgbClr val="336699"/>
                </a:solidFill>
                <a:effectLst>
                  <a:outerShdw blurRad="38100" dist="38100" dir="2700000" algn="tl">
                    <a:srgbClr val="C0C0C0"/>
                  </a:outerShdw>
                </a:effectLst>
              </a:rPr>
              <a:t>Economics – </a:t>
            </a:r>
            <a:r>
              <a:rPr lang="en-US" sz="3000" b="1" dirty="0" smtClean="0">
                <a:solidFill>
                  <a:srgbClr val="336699"/>
                </a:solidFill>
                <a:effectLst>
                  <a:outerShdw blurRad="38100" dist="38100" dir="2700000" algn="tl">
                    <a:srgbClr val="C0C0C0"/>
                  </a:outerShdw>
                </a:effectLst>
              </a:rPr>
              <a:t>Company Background</a:t>
            </a:r>
          </a:p>
        </p:txBody>
      </p:sp>
      <p:sp>
        <p:nvSpPr>
          <p:cNvPr id="239619" name="Rectangle 3"/>
          <p:cNvSpPr>
            <a:spLocks noGrp="1" noChangeArrowheads="1"/>
          </p:cNvSpPr>
          <p:nvPr>
            <p:ph idx="1"/>
          </p:nvPr>
        </p:nvSpPr>
        <p:spPr>
          <a:xfrm>
            <a:off x="1143000" y="1600200"/>
            <a:ext cx="6934200" cy="4525963"/>
          </a:xfrm>
        </p:spPr>
        <p:txBody>
          <a:bodyPr>
            <a:normAutofit fontScale="92500" lnSpcReduction="10000"/>
          </a:bodyPr>
          <a:lstStyle/>
          <a:p>
            <a:pPr>
              <a:lnSpc>
                <a:spcPts val="2800"/>
              </a:lnSpc>
              <a:spcBef>
                <a:spcPts val="0"/>
              </a:spcBef>
              <a:buClr>
                <a:srgbClr val="0070C0"/>
              </a:buClr>
              <a:buFont typeface="Wingdings" pitchFamily="2" charset="2"/>
              <a:buChar char="Ø"/>
            </a:pPr>
            <a:r>
              <a:rPr lang="en-US" sz="2000" dirty="0" smtClean="0">
                <a:solidFill>
                  <a:srgbClr val="336699"/>
                </a:solidFill>
                <a:latin typeface="Tahoma" pitchFamily="34" charset="0"/>
              </a:rPr>
              <a:t> Founded in 1991, the mortgage industry’s leading</a:t>
            </a:r>
          </a:p>
          <a:p>
            <a:pPr>
              <a:lnSpc>
                <a:spcPts val="2800"/>
              </a:lnSpc>
              <a:spcBef>
                <a:spcPts val="0"/>
              </a:spcBef>
              <a:buClr>
                <a:srgbClr val="0070C0"/>
              </a:buClr>
              <a:buNone/>
            </a:pPr>
            <a:r>
              <a:rPr lang="en-US" sz="2000" dirty="0" smtClean="0">
                <a:solidFill>
                  <a:srgbClr val="336699"/>
                </a:solidFill>
                <a:latin typeface="Tahoma" pitchFamily="34" charset="0"/>
              </a:rPr>
              <a:t>     provider of enterprise quality control software solutions</a:t>
            </a:r>
          </a:p>
          <a:p>
            <a:pPr>
              <a:lnSpc>
                <a:spcPct val="80000"/>
              </a:lnSpc>
              <a:buClr>
                <a:srgbClr val="0070C0"/>
              </a:buClr>
              <a:buNone/>
            </a:pPr>
            <a:r>
              <a:rPr lang="en-US" sz="2000" dirty="0" smtClean="0">
                <a:solidFill>
                  <a:srgbClr val="336699"/>
                </a:solidFill>
                <a:latin typeface="Tahoma" pitchFamily="34" charset="0"/>
              </a:rPr>
              <a:t>    </a:t>
            </a:r>
          </a:p>
          <a:p>
            <a:pPr>
              <a:lnSpc>
                <a:spcPct val="80000"/>
              </a:lnSpc>
              <a:buClr>
                <a:srgbClr val="0070C0"/>
              </a:buClr>
              <a:buFont typeface="Wingdings" pitchFamily="2" charset="2"/>
              <a:buChar char="Ø"/>
            </a:pPr>
            <a:r>
              <a:rPr lang="en-US" sz="2000" dirty="0" smtClean="0">
                <a:solidFill>
                  <a:srgbClr val="336699"/>
                </a:solidFill>
                <a:latin typeface="Tahoma" pitchFamily="34" charset="0"/>
              </a:rPr>
              <a:t> 6 Technology Awards since 2003:</a:t>
            </a:r>
          </a:p>
          <a:p>
            <a:pPr>
              <a:lnSpc>
                <a:spcPct val="80000"/>
              </a:lnSpc>
              <a:buClr>
                <a:srgbClr val="0070C0"/>
              </a:buClr>
              <a:buFont typeface="Wingdings" pitchFamily="2" charset="2"/>
              <a:buChar char="Ø"/>
            </a:pPr>
            <a:endParaRPr lang="en-US" sz="2000" dirty="0" smtClean="0">
              <a:solidFill>
                <a:srgbClr val="808080"/>
              </a:solidFill>
              <a:latin typeface="Tahoma" pitchFamily="34" charset="0"/>
            </a:endParaRPr>
          </a:p>
          <a:p>
            <a:pPr lvl="2">
              <a:lnSpc>
                <a:spcPct val="80000"/>
              </a:lnSpc>
              <a:buClr>
                <a:srgbClr val="0070C0"/>
              </a:buClr>
              <a:buFont typeface="Wingdings" pitchFamily="2" charset="2"/>
              <a:buChar char="ü"/>
            </a:pPr>
            <a:r>
              <a:rPr lang="en-US" sz="1300" b="1" dirty="0" smtClean="0">
                <a:solidFill>
                  <a:srgbClr val="FF8200"/>
                </a:solidFill>
                <a:latin typeface="Tahoma" pitchFamily="34" charset="0"/>
              </a:rPr>
              <a:t> 2015:  </a:t>
            </a:r>
            <a:r>
              <a:rPr lang="en-US" sz="1300" b="1" i="1" dirty="0" smtClean="0">
                <a:solidFill>
                  <a:srgbClr val="FF8200"/>
                </a:solidFill>
                <a:latin typeface="Tahoma" pitchFamily="34" charset="0"/>
              </a:rPr>
              <a:t>Housing Wire Tech100 – Most Innovative Technology Companies</a:t>
            </a:r>
          </a:p>
          <a:p>
            <a:pPr lvl="2">
              <a:lnSpc>
                <a:spcPct val="80000"/>
              </a:lnSpc>
              <a:buClr>
                <a:srgbClr val="0070C0"/>
              </a:buClr>
              <a:buFont typeface="Wingdings" pitchFamily="2" charset="2"/>
              <a:buChar char="ü"/>
            </a:pPr>
            <a:endParaRPr lang="en-US" sz="1300" b="1" dirty="0" smtClean="0">
              <a:solidFill>
                <a:srgbClr val="FF8200"/>
              </a:solidFill>
              <a:latin typeface="Tahoma" pitchFamily="34" charset="0"/>
            </a:endParaRPr>
          </a:p>
          <a:p>
            <a:pPr lvl="2">
              <a:lnSpc>
                <a:spcPct val="80000"/>
              </a:lnSpc>
              <a:buClr>
                <a:srgbClr val="0070C0"/>
              </a:buClr>
              <a:buFont typeface="Wingdings" pitchFamily="2" charset="2"/>
              <a:buChar char="ü"/>
            </a:pPr>
            <a:r>
              <a:rPr lang="en-US" sz="1300" b="1" dirty="0" smtClean="0">
                <a:solidFill>
                  <a:srgbClr val="FF8200"/>
                </a:solidFill>
                <a:latin typeface="Tahoma" pitchFamily="34" charset="0"/>
              </a:rPr>
              <a:t> 2011:  </a:t>
            </a:r>
            <a:r>
              <a:rPr lang="en-US" sz="1300" b="1" i="1" dirty="0" smtClean="0">
                <a:solidFill>
                  <a:srgbClr val="FF8200"/>
                </a:solidFill>
                <a:latin typeface="Tahoma" pitchFamily="34" charset="0"/>
              </a:rPr>
              <a:t>Lasting Impact Award – Mortgage Technology</a:t>
            </a:r>
            <a:endParaRPr lang="en-US" sz="1300" b="1" dirty="0" smtClean="0">
              <a:solidFill>
                <a:srgbClr val="FF8200"/>
              </a:solidFill>
              <a:latin typeface="Tahoma" pitchFamily="34" charset="0"/>
            </a:endParaRPr>
          </a:p>
          <a:p>
            <a:pPr lvl="2">
              <a:lnSpc>
                <a:spcPct val="80000"/>
              </a:lnSpc>
              <a:buClr>
                <a:srgbClr val="0070C0"/>
              </a:buClr>
              <a:buFont typeface="Wingdings" pitchFamily="2" charset="2"/>
              <a:buChar char="ü"/>
            </a:pPr>
            <a:endParaRPr lang="en-US" sz="1300" b="1" dirty="0" smtClean="0">
              <a:solidFill>
                <a:srgbClr val="FF8200"/>
              </a:solidFill>
              <a:latin typeface="Tahoma" pitchFamily="34" charset="0"/>
            </a:endParaRPr>
          </a:p>
          <a:p>
            <a:pPr lvl="2">
              <a:lnSpc>
                <a:spcPct val="80000"/>
              </a:lnSpc>
              <a:buClr>
                <a:srgbClr val="0070C0"/>
              </a:buClr>
              <a:buFont typeface="Wingdings" pitchFamily="2" charset="2"/>
              <a:buChar char="ü"/>
            </a:pPr>
            <a:r>
              <a:rPr lang="en-US" sz="1300" b="1" dirty="0" smtClean="0">
                <a:solidFill>
                  <a:srgbClr val="FF8200"/>
                </a:solidFill>
                <a:latin typeface="Tahoma" pitchFamily="34" charset="0"/>
              </a:rPr>
              <a:t> 2009:  </a:t>
            </a:r>
            <a:r>
              <a:rPr lang="en-US" sz="1300" b="1" i="1" dirty="0" smtClean="0">
                <a:solidFill>
                  <a:srgbClr val="FF8200"/>
                </a:solidFill>
                <a:latin typeface="Tahoma" pitchFamily="34" charset="0"/>
              </a:rPr>
              <a:t>Lasting Impact Award - Runner Up – Mortgage Technology</a:t>
            </a:r>
          </a:p>
          <a:p>
            <a:pPr lvl="2">
              <a:lnSpc>
                <a:spcPct val="80000"/>
              </a:lnSpc>
              <a:buClr>
                <a:srgbClr val="0070C0"/>
              </a:buClr>
              <a:buFont typeface="Wingdings" pitchFamily="2" charset="2"/>
              <a:buChar char="ü"/>
            </a:pPr>
            <a:endParaRPr lang="en-US" sz="1300" b="1" i="1" dirty="0" smtClean="0">
              <a:solidFill>
                <a:srgbClr val="FF8200"/>
              </a:solidFill>
              <a:latin typeface="Tahoma" pitchFamily="34" charset="0"/>
            </a:endParaRPr>
          </a:p>
          <a:p>
            <a:pPr lvl="2">
              <a:lnSpc>
                <a:spcPct val="80000"/>
              </a:lnSpc>
              <a:buClr>
                <a:srgbClr val="0070C0"/>
              </a:buClr>
              <a:buFont typeface="Wingdings" pitchFamily="2" charset="2"/>
              <a:buChar char="ü"/>
            </a:pPr>
            <a:r>
              <a:rPr lang="en-US" sz="1300" b="1" dirty="0" smtClean="0">
                <a:solidFill>
                  <a:srgbClr val="FF8200"/>
                </a:solidFill>
                <a:latin typeface="Tahoma" pitchFamily="34" charset="0"/>
              </a:rPr>
              <a:t> 2006:  </a:t>
            </a:r>
            <a:r>
              <a:rPr lang="en-US" sz="1300" b="1" i="1" dirty="0" smtClean="0">
                <a:solidFill>
                  <a:srgbClr val="FF8200"/>
                </a:solidFill>
                <a:latin typeface="Tahoma" pitchFamily="34" charset="0"/>
              </a:rPr>
              <a:t>Top 25 Vendors – Mortgage Technology</a:t>
            </a:r>
          </a:p>
          <a:p>
            <a:pPr lvl="2">
              <a:lnSpc>
                <a:spcPct val="80000"/>
              </a:lnSpc>
              <a:buClr>
                <a:srgbClr val="0070C0"/>
              </a:buClr>
              <a:buFont typeface="Wingdings" pitchFamily="2" charset="2"/>
              <a:buChar char="ü"/>
            </a:pPr>
            <a:endParaRPr lang="en-US" sz="1300" b="1" dirty="0" smtClean="0">
              <a:solidFill>
                <a:srgbClr val="FF8200"/>
              </a:solidFill>
              <a:latin typeface="Tahoma" pitchFamily="34" charset="0"/>
            </a:endParaRPr>
          </a:p>
          <a:p>
            <a:pPr lvl="2">
              <a:lnSpc>
                <a:spcPct val="80000"/>
              </a:lnSpc>
              <a:buClr>
                <a:srgbClr val="0070C0"/>
              </a:buClr>
              <a:buFont typeface="Wingdings" pitchFamily="2" charset="2"/>
              <a:buChar char="ü"/>
            </a:pPr>
            <a:r>
              <a:rPr lang="en-US" sz="1300" b="1" dirty="0" smtClean="0">
                <a:solidFill>
                  <a:srgbClr val="FF8200"/>
                </a:solidFill>
                <a:latin typeface="Tahoma" pitchFamily="34" charset="0"/>
              </a:rPr>
              <a:t> 2005:  </a:t>
            </a:r>
            <a:r>
              <a:rPr lang="en-US" sz="1300" b="1" i="1" dirty="0" smtClean="0">
                <a:solidFill>
                  <a:srgbClr val="FF8200"/>
                </a:solidFill>
                <a:latin typeface="Tahoma" pitchFamily="34" charset="0"/>
              </a:rPr>
              <a:t>Top 100 Vendors – Mortgage Technology</a:t>
            </a:r>
          </a:p>
          <a:p>
            <a:pPr lvl="2">
              <a:lnSpc>
                <a:spcPct val="80000"/>
              </a:lnSpc>
              <a:buClr>
                <a:srgbClr val="0070C0"/>
              </a:buClr>
              <a:buFont typeface="Wingdings" pitchFamily="2" charset="2"/>
              <a:buChar char="ü"/>
            </a:pPr>
            <a:endParaRPr lang="en-US" sz="1300" b="1" dirty="0" smtClean="0">
              <a:solidFill>
                <a:srgbClr val="FF8200"/>
              </a:solidFill>
              <a:latin typeface="Tahoma" pitchFamily="34" charset="0"/>
            </a:endParaRPr>
          </a:p>
          <a:p>
            <a:pPr lvl="2">
              <a:lnSpc>
                <a:spcPct val="80000"/>
              </a:lnSpc>
              <a:buClr>
                <a:srgbClr val="0070C0"/>
              </a:buClr>
              <a:buFont typeface="Wingdings" pitchFamily="2" charset="2"/>
              <a:buChar char="ü"/>
            </a:pPr>
            <a:r>
              <a:rPr lang="en-US" sz="1300" b="1" dirty="0" smtClean="0">
                <a:solidFill>
                  <a:srgbClr val="FF8200"/>
                </a:solidFill>
                <a:latin typeface="Tahoma" pitchFamily="34" charset="0"/>
              </a:rPr>
              <a:t> 2003: </a:t>
            </a:r>
            <a:r>
              <a:rPr lang="en-US" sz="1300" b="1" i="1" dirty="0" smtClean="0">
                <a:solidFill>
                  <a:srgbClr val="FF8200"/>
                </a:solidFill>
                <a:latin typeface="Tahoma" pitchFamily="34" charset="0"/>
              </a:rPr>
              <a:t>“Fix-It” Award – Mortgage Technology</a:t>
            </a:r>
          </a:p>
          <a:p>
            <a:pPr lvl="2">
              <a:lnSpc>
                <a:spcPct val="80000"/>
              </a:lnSpc>
              <a:buClr>
                <a:srgbClr val="0070C0"/>
              </a:buClr>
              <a:buNone/>
            </a:pPr>
            <a:endParaRPr lang="en-US" sz="2000" dirty="0" smtClean="0">
              <a:solidFill>
                <a:srgbClr val="FF8200"/>
              </a:solidFill>
              <a:latin typeface="Tahoma" pitchFamily="34" charset="0"/>
            </a:endParaRPr>
          </a:p>
          <a:p>
            <a:pPr>
              <a:lnSpc>
                <a:spcPts val="2400"/>
              </a:lnSpc>
              <a:buClr>
                <a:srgbClr val="0070C0"/>
              </a:buClr>
              <a:buFont typeface="Wingdings" pitchFamily="2" charset="2"/>
              <a:buChar char="Ø"/>
            </a:pPr>
            <a:r>
              <a:rPr lang="en-US" sz="2000" dirty="0" smtClean="0">
                <a:solidFill>
                  <a:srgbClr val="336699"/>
                </a:solidFill>
                <a:latin typeface="Tahoma" pitchFamily="34" charset="0"/>
              </a:rPr>
              <a:t> Cogent provides clients with a complete QA/QC solution for</a:t>
            </a:r>
          </a:p>
          <a:p>
            <a:pPr>
              <a:lnSpc>
                <a:spcPts val="2400"/>
              </a:lnSpc>
              <a:buClr>
                <a:srgbClr val="0070C0"/>
              </a:buClr>
              <a:buNone/>
            </a:pPr>
            <a:r>
              <a:rPr lang="en-US" sz="2000" dirty="0" smtClean="0">
                <a:solidFill>
                  <a:srgbClr val="336699"/>
                </a:solidFill>
                <a:latin typeface="Tahoma" pitchFamily="34" charset="0"/>
              </a:rPr>
              <a:t>     loan originations and loan servicing</a:t>
            </a:r>
          </a:p>
          <a:p>
            <a:pPr lvl="4" eaLnBrk="1" hangingPunct="1">
              <a:lnSpc>
                <a:spcPct val="80000"/>
              </a:lnSpc>
              <a:buNone/>
            </a:pPr>
            <a:endParaRPr lang="en-US" sz="1400" b="1" dirty="0" smtClean="0">
              <a:latin typeface="Tahoma" pitchFamily="34" charset="0"/>
            </a:endParaRPr>
          </a:p>
          <a:p>
            <a:pPr eaLnBrk="1" hangingPunct="1">
              <a:lnSpc>
                <a:spcPct val="80000"/>
              </a:lnSpc>
            </a:pPr>
            <a:endParaRPr lang="en-US" sz="2000" dirty="0" smtClean="0"/>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676400" y="1143000"/>
            <a:ext cx="6096000" cy="5521512"/>
          </a:xfrm>
          <a:prstGeom prst="rect">
            <a:avLst/>
          </a:prstGeom>
          <a:noFill/>
          <a:ln w="9525">
            <a:noFill/>
            <a:miter lim="800000"/>
            <a:headEnd/>
            <a:tailEnd/>
          </a:ln>
        </p:spPr>
        <p:txBody>
          <a:bodyPr>
            <a:spAutoFit/>
          </a:bodyPr>
          <a:lstStyle/>
          <a:p>
            <a:pPr eaLnBrk="0" hangingPunct="0">
              <a:buClr>
                <a:srgbClr val="0070C0"/>
              </a:buClr>
              <a:buFont typeface="Wingdings" pitchFamily="2" charset="2"/>
              <a:buChar char="Ø"/>
            </a:pPr>
            <a:r>
              <a:rPr lang="en-US" b="1" dirty="0">
                <a:solidFill>
                  <a:srgbClr val="0066FF"/>
                </a:solidFill>
                <a:latin typeface="Tahoma" pitchFamily="34" charset="0"/>
              </a:rPr>
              <a:t>  </a:t>
            </a:r>
            <a:r>
              <a:rPr lang="en-US" b="1" i="1" dirty="0">
                <a:solidFill>
                  <a:srgbClr val="FF8200"/>
                </a:solidFill>
                <a:latin typeface="Tahoma" pitchFamily="34" charset="0"/>
              </a:rPr>
              <a:t>State of the Art .NET Technology</a:t>
            </a:r>
            <a:endParaRPr lang="en-US" dirty="0">
              <a:solidFill>
                <a:srgbClr val="FF8200"/>
              </a:solidFill>
              <a:latin typeface="Tahoma" pitchFamily="34" charset="0"/>
            </a:endParaRPr>
          </a:p>
          <a:p>
            <a:pPr lvl="1" eaLnBrk="0" hangingPunct="0">
              <a:lnSpc>
                <a:spcPct val="105000"/>
              </a:lnSpc>
              <a:buClr>
                <a:srgbClr val="0070C0"/>
              </a:buClr>
              <a:buSzPct val="90000"/>
              <a:buFont typeface="Wingdings" pitchFamily="2" charset="2"/>
              <a:buChar char="§"/>
            </a:pPr>
            <a:r>
              <a:rPr lang="en-US" dirty="0">
                <a:solidFill>
                  <a:srgbClr val="808080"/>
                </a:solidFill>
                <a:latin typeface="Tahoma" pitchFamily="34" charset="0"/>
              </a:rPr>
              <a:t> </a:t>
            </a:r>
            <a:r>
              <a:rPr lang="en-US" dirty="0">
                <a:solidFill>
                  <a:srgbClr val="336699"/>
                </a:solidFill>
                <a:latin typeface="Tahoma" pitchFamily="34" charset="0"/>
              </a:rPr>
              <a:t>Unparalleled functionality and flexibility</a:t>
            </a:r>
          </a:p>
          <a:p>
            <a:pPr lvl="1" eaLnBrk="0" hangingPunct="0">
              <a:lnSpc>
                <a:spcPct val="105000"/>
              </a:lnSpc>
              <a:buClr>
                <a:srgbClr val="0070C0"/>
              </a:buClr>
              <a:buSzPct val="90000"/>
              <a:buFont typeface="Wingdings" pitchFamily="2" charset="2"/>
              <a:buChar char="§"/>
            </a:pPr>
            <a:r>
              <a:rPr lang="en-US" dirty="0">
                <a:solidFill>
                  <a:srgbClr val="336699"/>
                </a:solidFill>
                <a:latin typeface="Tahoma" pitchFamily="34" charset="0"/>
              </a:rPr>
              <a:t> Easy to use sampling / auditing / reporting tools</a:t>
            </a:r>
          </a:p>
          <a:p>
            <a:pPr lvl="1" eaLnBrk="0" hangingPunct="0">
              <a:lnSpc>
                <a:spcPct val="105000"/>
              </a:lnSpc>
              <a:buClr>
                <a:srgbClr val="0070C0"/>
              </a:buClr>
              <a:buSzPct val="90000"/>
              <a:buFont typeface="Wingdings" pitchFamily="2" charset="2"/>
              <a:buChar char="§"/>
            </a:pPr>
            <a:r>
              <a:rPr lang="en-US" dirty="0">
                <a:solidFill>
                  <a:srgbClr val="336699"/>
                </a:solidFill>
                <a:latin typeface="Tahoma" pitchFamily="34" charset="0"/>
              </a:rPr>
              <a:t> Continuous improvement / free upgrades</a:t>
            </a:r>
          </a:p>
          <a:p>
            <a:pPr lvl="1" eaLnBrk="0" hangingPunct="0">
              <a:buClr>
                <a:srgbClr val="0070C0"/>
              </a:buClr>
              <a:buFontTx/>
              <a:buChar char="•"/>
            </a:pPr>
            <a:endParaRPr lang="en-US" sz="1200" dirty="0">
              <a:solidFill>
                <a:srgbClr val="808080"/>
              </a:solidFill>
              <a:latin typeface="Tahoma" pitchFamily="34" charset="0"/>
            </a:endParaRPr>
          </a:p>
          <a:p>
            <a:pPr eaLnBrk="0" hangingPunct="0">
              <a:buClr>
                <a:srgbClr val="0070C0"/>
              </a:buClr>
              <a:buFont typeface="Wingdings" pitchFamily="2" charset="2"/>
              <a:buChar char="Ø"/>
            </a:pPr>
            <a:r>
              <a:rPr lang="en-US" i="1" dirty="0">
                <a:latin typeface="Tahoma" pitchFamily="34" charset="0"/>
              </a:rPr>
              <a:t>  </a:t>
            </a:r>
            <a:r>
              <a:rPr lang="en-US" b="1" i="1" dirty="0">
                <a:solidFill>
                  <a:srgbClr val="FF8200"/>
                </a:solidFill>
                <a:latin typeface="Tahoma" pitchFamily="34" charset="0"/>
              </a:rPr>
              <a:t>Expert Professional / Technical Support</a:t>
            </a:r>
          </a:p>
          <a:p>
            <a:pPr lvl="1" eaLnBrk="0" hangingPunct="0">
              <a:lnSpc>
                <a:spcPct val="105000"/>
              </a:lnSpc>
              <a:buClr>
                <a:srgbClr val="0070C0"/>
              </a:buClr>
              <a:buSzPct val="90000"/>
              <a:buFont typeface="Wingdings" pitchFamily="2" charset="2"/>
              <a:buChar char="§"/>
            </a:pPr>
            <a:r>
              <a:rPr lang="en-US" dirty="0">
                <a:solidFill>
                  <a:srgbClr val="808080"/>
                </a:solidFill>
                <a:latin typeface="Tahoma" pitchFamily="34" charset="0"/>
              </a:rPr>
              <a:t> </a:t>
            </a:r>
            <a:r>
              <a:rPr lang="en-US" dirty="0">
                <a:solidFill>
                  <a:srgbClr val="336699"/>
                </a:solidFill>
                <a:latin typeface="Tahoma" pitchFamily="34" charset="0"/>
              </a:rPr>
              <a:t>Initial Audit Shell design and system setup</a:t>
            </a:r>
          </a:p>
          <a:p>
            <a:pPr lvl="1" eaLnBrk="0" hangingPunct="0">
              <a:lnSpc>
                <a:spcPct val="105000"/>
              </a:lnSpc>
              <a:buClr>
                <a:srgbClr val="0070C0"/>
              </a:buClr>
              <a:buSzPct val="90000"/>
              <a:buFont typeface="Wingdings" pitchFamily="2" charset="2"/>
              <a:buChar char="§"/>
            </a:pPr>
            <a:r>
              <a:rPr lang="en-US" dirty="0">
                <a:solidFill>
                  <a:srgbClr val="336699"/>
                </a:solidFill>
                <a:latin typeface="Tahoma" pitchFamily="34" charset="0"/>
              </a:rPr>
              <a:t> Free Help line for all System users</a:t>
            </a:r>
          </a:p>
          <a:p>
            <a:pPr lvl="1" eaLnBrk="0" hangingPunct="0">
              <a:lnSpc>
                <a:spcPct val="105000"/>
              </a:lnSpc>
              <a:buClr>
                <a:srgbClr val="0070C0"/>
              </a:buClr>
              <a:buSzPct val="90000"/>
              <a:buFont typeface="Wingdings" pitchFamily="2" charset="2"/>
              <a:buChar char="§"/>
            </a:pPr>
            <a:r>
              <a:rPr lang="en-US" dirty="0">
                <a:solidFill>
                  <a:srgbClr val="336699"/>
                </a:solidFill>
                <a:latin typeface="Tahoma" pitchFamily="34" charset="0"/>
              </a:rPr>
              <a:t> Ongoing customization available for all clients</a:t>
            </a:r>
          </a:p>
          <a:p>
            <a:pPr lvl="1" eaLnBrk="0" hangingPunct="0">
              <a:buClr>
                <a:srgbClr val="0070C0"/>
              </a:buClr>
              <a:buFontTx/>
              <a:buChar char="•"/>
            </a:pPr>
            <a:endParaRPr lang="en-US" sz="1200" dirty="0">
              <a:solidFill>
                <a:srgbClr val="808080"/>
              </a:solidFill>
              <a:latin typeface="Tahoma" pitchFamily="34" charset="0"/>
            </a:endParaRPr>
          </a:p>
          <a:p>
            <a:pPr eaLnBrk="0" hangingPunct="0">
              <a:buClr>
                <a:srgbClr val="0070C0"/>
              </a:buClr>
              <a:buFont typeface="Wingdings" pitchFamily="2" charset="2"/>
              <a:buChar char="Ø"/>
            </a:pPr>
            <a:r>
              <a:rPr lang="en-US" dirty="0">
                <a:latin typeface="Tahoma" pitchFamily="34" charset="0"/>
              </a:rPr>
              <a:t>  </a:t>
            </a:r>
            <a:r>
              <a:rPr lang="en-US" b="1" i="1" dirty="0">
                <a:solidFill>
                  <a:srgbClr val="FF8200"/>
                </a:solidFill>
                <a:latin typeface="Tahoma" pitchFamily="34" charset="0"/>
              </a:rPr>
              <a:t>Client Education, Training, Community</a:t>
            </a:r>
          </a:p>
          <a:p>
            <a:pPr lvl="1" eaLnBrk="0" hangingPunct="0">
              <a:lnSpc>
                <a:spcPct val="105000"/>
              </a:lnSpc>
              <a:buClr>
                <a:srgbClr val="0070C0"/>
              </a:buClr>
              <a:buSzPct val="90000"/>
              <a:buFont typeface="Wingdings" pitchFamily="2" charset="2"/>
              <a:buChar char="§"/>
            </a:pPr>
            <a:r>
              <a:rPr lang="en-US" dirty="0">
                <a:solidFill>
                  <a:schemeClr val="accent1"/>
                </a:solidFill>
              </a:rPr>
              <a:t> </a:t>
            </a:r>
            <a:r>
              <a:rPr lang="en-US" dirty="0" smtClean="0">
                <a:solidFill>
                  <a:srgbClr val="00589A"/>
                </a:solidFill>
                <a:uFill>
                  <a:solidFill>
                    <a:srgbClr val="C00000"/>
                  </a:solidFill>
                </a:uFill>
                <a:latin typeface="Tahoma" pitchFamily="34" charset="0"/>
              </a:rPr>
              <a:t>On-site and online training</a:t>
            </a:r>
          </a:p>
          <a:p>
            <a:pPr lvl="1" eaLnBrk="0" hangingPunct="0">
              <a:lnSpc>
                <a:spcPct val="105000"/>
              </a:lnSpc>
              <a:buClr>
                <a:srgbClr val="0070C0"/>
              </a:buClr>
              <a:buSzPct val="90000"/>
              <a:buFont typeface="Wingdings" pitchFamily="2" charset="2"/>
              <a:buChar char="§"/>
            </a:pPr>
            <a:r>
              <a:rPr lang="en-US" dirty="0" smtClean="0">
                <a:solidFill>
                  <a:srgbClr val="00589A"/>
                </a:solidFill>
                <a:uFill>
                  <a:solidFill>
                    <a:srgbClr val="C00000"/>
                  </a:solidFill>
                </a:uFill>
                <a:latin typeface="Tahoma" pitchFamily="34" charset="0"/>
              </a:rPr>
              <a:t> Regular live and recorded webinars</a:t>
            </a:r>
          </a:p>
          <a:p>
            <a:pPr lvl="1" eaLnBrk="0" hangingPunct="0">
              <a:lnSpc>
                <a:spcPct val="105000"/>
              </a:lnSpc>
              <a:buClr>
                <a:srgbClr val="0070C0"/>
              </a:buClr>
              <a:buSzPct val="90000"/>
              <a:buFont typeface="Wingdings" pitchFamily="2" charset="2"/>
              <a:buChar char="§"/>
            </a:pPr>
            <a:r>
              <a:rPr lang="en-US" dirty="0" smtClean="0">
                <a:solidFill>
                  <a:srgbClr val="00589A"/>
                </a:solidFill>
                <a:uFill>
                  <a:solidFill>
                    <a:srgbClr val="C00000"/>
                  </a:solidFill>
                </a:uFill>
                <a:latin typeface="Tahoma" pitchFamily="34" charset="0"/>
              </a:rPr>
              <a:t> Cogent </a:t>
            </a:r>
            <a:r>
              <a:rPr lang="en-US" dirty="0" smtClean="0">
                <a:solidFill>
                  <a:srgbClr val="00589A"/>
                </a:solidFill>
                <a:uFill>
                  <a:solidFill>
                    <a:srgbClr val="C00000"/>
                  </a:solidFill>
                </a:uFill>
                <a:latin typeface="Tahoma" pitchFamily="34" charset="0"/>
              </a:rPr>
              <a:t>blog</a:t>
            </a:r>
          </a:p>
          <a:p>
            <a:pPr lvl="1" eaLnBrk="0" hangingPunct="0">
              <a:lnSpc>
                <a:spcPct val="105000"/>
              </a:lnSpc>
              <a:buClr>
                <a:srgbClr val="0070C0"/>
              </a:buClr>
              <a:buSzPct val="90000"/>
              <a:buFont typeface="Wingdings" pitchFamily="2" charset="2"/>
              <a:buChar char="§"/>
            </a:pPr>
            <a:r>
              <a:rPr lang="en-US" dirty="0" smtClean="0">
                <a:solidFill>
                  <a:srgbClr val="00589A"/>
                </a:solidFill>
                <a:uFill>
                  <a:solidFill>
                    <a:srgbClr val="C00000"/>
                  </a:solidFill>
                </a:uFill>
                <a:latin typeface="Tahoma" pitchFamily="34" charset="0"/>
              </a:rPr>
              <a:t> Cogent Quality Symposium</a:t>
            </a:r>
            <a:endParaRPr lang="en-US" dirty="0" smtClean="0">
              <a:solidFill>
                <a:srgbClr val="00589A"/>
              </a:solidFill>
              <a:uFill>
                <a:solidFill>
                  <a:srgbClr val="C00000"/>
                </a:solidFill>
              </a:uFill>
              <a:latin typeface="Tahoma" pitchFamily="34" charset="0"/>
            </a:endParaRPr>
          </a:p>
          <a:p>
            <a:pPr lvl="1" eaLnBrk="0" hangingPunct="0">
              <a:buClr>
                <a:srgbClr val="0070C0"/>
              </a:buClr>
              <a:buFontTx/>
              <a:buChar char="•"/>
            </a:pPr>
            <a:endParaRPr lang="en-US" sz="1200" dirty="0">
              <a:solidFill>
                <a:srgbClr val="336699"/>
              </a:solidFill>
              <a:latin typeface="Tahoma" pitchFamily="34" charset="0"/>
            </a:endParaRPr>
          </a:p>
          <a:p>
            <a:pPr eaLnBrk="0" hangingPunct="0">
              <a:buClr>
                <a:srgbClr val="0070C0"/>
              </a:buClr>
              <a:buFont typeface="Wingdings" pitchFamily="2" charset="2"/>
              <a:buChar char="Ø"/>
            </a:pPr>
            <a:r>
              <a:rPr lang="en-US" dirty="0">
                <a:solidFill>
                  <a:srgbClr val="0066FF"/>
                </a:solidFill>
                <a:latin typeface="Tahoma" pitchFamily="34" charset="0"/>
              </a:rPr>
              <a:t>  </a:t>
            </a:r>
            <a:r>
              <a:rPr lang="en-US" b="1" i="1" dirty="0">
                <a:solidFill>
                  <a:srgbClr val="FF8200"/>
                </a:solidFill>
                <a:latin typeface="Tahoma" pitchFamily="34" charset="0"/>
              </a:rPr>
              <a:t>Industry Leadership</a:t>
            </a:r>
          </a:p>
          <a:p>
            <a:pPr lvl="1" eaLnBrk="0" hangingPunct="0">
              <a:lnSpc>
                <a:spcPct val="105000"/>
              </a:lnSpc>
              <a:buClr>
                <a:srgbClr val="0070C0"/>
              </a:buClr>
              <a:buSzPct val="90000"/>
              <a:buFont typeface="Wingdings" pitchFamily="2" charset="2"/>
              <a:buChar char="§"/>
            </a:pPr>
            <a:r>
              <a:rPr lang="en-US" dirty="0">
                <a:solidFill>
                  <a:srgbClr val="808080"/>
                </a:solidFill>
                <a:latin typeface="Tahoma" pitchFamily="34" charset="0"/>
              </a:rPr>
              <a:t> </a:t>
            </a:r>
            <a:r>
              <a:rPr lang="en-US" dirty="0">
                <a:solidFill>
                  <a:srgbClr val="336699"/>
                </a:solidFill>
                <a:latin typeface="Tahoma" pitchFamily="34" charset="0"/>
              </a:rPr>
              <a:t>QA Principles Workshop</a:t>
            </a:r>
          </a:p>
          <a:p>
            <a:pPr lvl="1" eaLnBrk="0" hangingPunct="0">
              <a:lnSpc>
                <a:spcPct val="105000"/>
              </a:lnSpc>
              <a:buClr>
                <a:srgbClr val="0070C0"/>
              </a:buClr>
              <a:buSzPct val="90000"/>
              <a:buFont typeface="Wingdings" pitchFamily="2" charset="2"/>
              <a:buChar char="§"/>
            </a:pPr>
            <a:r>
              <a:rPr lang="en-US" dirty="0">
                <a:solidFill>
                  <a:srgbClr val="336699"/>
                </a:solidFill>
                <a:latin typeface="Tahoma" pitchFamily="34" charset="0"/>
              </a:rPr>
              <a:t> MBA QA Committee</a:t>
            </a:r>
          </a:p>
          <a:p>
            <a:pPr eaLnBrk="0" hangingPunct="0">
              <a:buClr>
                <a:srgbClr val="0070C0"/>
              </a:buClr>
              <a:buFontTx/>
              <a:buChar char="•"/>
            </a:pPr>
            <a:endParaRPr lang="en-US" b="1" dirty="0">
              <a:solidFill>
                <a:srgbClr val="5F5F5F"/>
              </a:solidFill>
              <a:latin typeface="Tahoma" pitchFamily="34" charset="0"/>
            </a:endParaRPr>
          </a:p>
        </p:txBody>
      </p:sp>
      <p:sp>
        <p:nvSpPr>
          <p:cNvPr id="199683" name="Rectangle 3"/>
          <p:cNvSpPr>
            <a:spLocks noChangeArrowheads="1"/>
          </p:cNvSpPr>
          <p:nvPr/>
        </p:nvSpPr>
        <p:spPr bwMode="auto">
          <a:xfrm>
            <a:off x="2101850" y="381000"/>
            <a:ext cx="184150" cy="519113"/>
          </a:xfrm>
          <a:prstGeom prst="rect">
            <a:avLst/>
          </a:prstGeom>
          <a:noFill/>
          <a:ln w="9525">
            <a:noFill/>
            <a:miter lim="800000"/>
            <a:headEnd/>
            <a:tailEnd/>
          </a:ln>
          <a:effectLst/>
        </p:spPr>
        <p:txBody>
          <a:bodyPr wrap="none">
            <a:spAutoFit/>
          </a:bodyPr>
          <a:lstStyle/>
          <a:p>
            <a:pPr>
              <a:defRPr/>
            </a:pPr>
            <a:endParaRPr lang="en-US" sz="2800" b="1">
              <a:solidFill>
                <a:srgbClr val="336699"/>
              </a:solidFill>
              <a:effectLst>
                <a:outerShdw blurRad="38100" dist="38100" dir="2700000" algn="tl">
                  <a:srgbClr val="C0C0C0"/>
                </a:outerShdw>
              </a:effectLst>
              <a:cs typeface="+mn-cs"/>
            </a:endParaRPr>
          </a:p>
        </p:txBody>
      </p:sp>
      <p:sp>
        <p:nvSpPr>
          <p:cNvPr id="199685" name="Rectangle 5"/>
          <p:cNvSpPr>
            <a:spLocks noGrp="1" noChangeArrowheads="1"/>
          </p:cNvSpPr>
          <p:nvPr>
            <p:ph type="title"/>
          </p:nvPr>
        </p:nvSpPr>
        <p:spPr/>
        <p:txBody>
          <a:bodyPr>
            <a:normAutofit/>
          </a:bodyPr>
          <a:lstStyle/>
          <a:p>
            <a:pPr eaLnBrk="1" hangingPunct="1">
              <a:defRPr/>
            </a:pPr>
            <a:r>
              <a:rPr lang="en-US" sz="3000" b="1" dirty="0" smtClean="0">
                <a:solidFill>
                  <a:srgbClr val="336699"/>
                </a:solidFill>
                <a:effectLst>
                  <a:outerShdw blurRad="38100" dist="38100" dir="2700000" algn="tl">
                    <a:srgbClr val="C0C0C0"/>
                  </a:outerShdw>
                </a:effectLst>
              </a:rPr>
              <a:t>Cogent’s Complete QC Solution</a:t>
            </a:r>
            <a:r>
              <a:rPr lang="en-US" sz="3200" b="1" dirty="0" smtClean="0">
                <a:solidFill>
                  <a:srgbClr val="336699"/>
                </a:solidFill>
                <a:effectLst>
                  <a:outerShdw blurRad="38100" dist="38100" dir="2700000" algn="tl">
                    <a:srgbClr val="C0C0C0"/>
                  </a:outerShdw>
                </a:effectLst>
              </a:rPr>
              <a:t> </a:t>
            </a:r>
            <a:br>
              <a:rPr lang="en-US" sz="3200" b="1" dirty="0" smtClean="0">
                <a:solidFill>
                  <a:srgbClr val="336699"/>
                </a:solidFill>
                <a:effectLst>
                  <a:outerShdw blurRad="38100" dist="38100" dir="2700000" algn="tl">
                    <a:srgbClr val="C0C0C0"/>
                  </a:outerShdw>
                </a:effectLst>
              </a:rPr>
            </a:br>
            <a:endParaRPr lang="en-US" sz="3200" b="1" dirty="0" smtClean="0">
              <a:solidFill>
                <a:srgbClr val="336699"/>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68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96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68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968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68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968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968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968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968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9682">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9682">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968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81000" y="152400"/>
            <a:ext cx="8229600" cy="1143000"/>
          </a:xfrm>
        </p:spPr>
        <p:txBody>
          <a:bodyPr/>
          <a:lstStyle/>
          <a:p>
            <a:pPr eaLnBrk="1" hangingPunct="1">
              <a:defRPr/>
            </a:pPr>
            <a:r>
              <a:rPr lang="en-US" sz="3000" b="1" dirty="0" smtClean="0">
                <a:solidFill>
                  <a:srgbClr val="336699"/>
                </a:solidFill>
                <a:effectLst>
                  <a:outerShdw blurRad="38100" dist="38100" dir="2700000" algn="tl">
                    <a:srgbClr val="C0C0C0"/>
                  </a:outerShdw>
                </a:effectLst>
              </a:rPr>
              <a:t>Cogent Clients</a:t>
            </a:r>
            <a:r>
              <a:rPr lang="en-US" sz="2800" b="1" dirty="0" smtClean="0">
                <a:solidFill>
                  <a:srgbClr val="336699"/>
                </a:solidFill>
              </a:rPr>
              <a:t/>
            </a:r>
            <a:br>
              <a:rPr lang="en-US" sz="2800" b="1" dirty="0" smtClean="0">
                <a:solidFill>
                  <a:srgbClr val="336699"/>
                </a:solidFill>
              </a:rPr>
            </a:br>
            <a:r>
              <a:rPr lang="en-US" sz="1800" i="1" dirty="0" smtClean="0">
                <a:solidFill>
                  <a:srgbClr val="336699"/>
                </a:solidFill>
              </a:rPr>
              <a:t>The Industry’s Quality Leaders</a:t>
            </a:r>
          </a:p>
        </p:txBody>
      </p:sp>
      <p:sp>
        <p:nvSpPr>
          <p:cNvPr id="8195" name="Rectangle 3"/>
          <p:cNvSpPr>
            <a:spLocks noGrp="1" noChangeArrowheads="1"/>
          </p:cNvSpPr>
          <p:nvPr>
            <p:ph idx="1"/>
          </p:nvPr>
        </p:nvSpPr>
        <p:spPr>
          <a:xfrm>
            <a:off x="609600" y="1295400"/>
            <a:ext cx="7620000" cy="5181600"/>
          </a:xfrm>
        </p:spPr>
        <p:txBody>
          <a:bodyPr>
            <a:normAutofit fontScale="40000" lnSpcReduction="20000"/>
          </a:bodyPr>
          <a:lstStyle/>
          <a:p>
            <a:pPr eaLnBrk="1" hangingPunct="1">
              <a:lnSpc>
                <a:spcPct val="120000"/>
              </a:lnSpc>
              <a:spcBef>
                <a:spcPct val="25000"/>
              </a:spcBef>
              <a:buClr>
                <a:srgbClr val="0066FF"/>
              </a:buClr>
              <a:buSzPct val="120000"/>
              <a:buFontTx/>
              <a:buNone/>
              <a:defRPr/>
            </a:pPr>
            <a:endParaRPr lang="en-US" sz="800" b="1" dirty="0" smtClean="0">
              <a:latin typeface="Tahoma" pitchFamily="34" charset="0"/>
            </a:endParaRPr>
          </a:p>
          <a:p>
            <a:pPr algn="ctr" eaLnBrk="1" hangingPunct="1">
              <a:spcBef>
                <a:spcPct val="40000"/>
              </a:spcBef>
              <a:buClr>
                <a:schemeClr val="tx2"/>
              </a:buClr>
              <a:buFontTx/>
              <a:buNone/>
              <a:defRPr/>
            </a:pPr>
            <a:endParaRPr lang="en-US" sz="1200" b="1" dirty="0" smtClean="0">
              <a:solidFill>
                <a:srgbClr val="FF9900"/>
              </a:solidFill>
              <a:latin typeface="Tahoma" pitchFamily="34" charset="0"/>
            </a:endParaRPr>
          </a:p>
          <a:p>
            <a:pPr algn="ctr" eaLnBrk="1" hangingPunct="1">
              <a:lnSpc>
                <a:spcPct val="95000"/>
              </a:lnSpc>
              <a:spcBef>
                <a:spcPct val="40000"/>
              </a:spcBef>
              <a:buClr>
                <a:schemeClr val="tx2"/>
              </a:buClr>
              <a:buFontTx/>
              <a:buNone/>
              <a:defRPr/>
            </a:pPr>
            <a:endParaRPr lang="en-US" sz="800" b="1" dirty="0" smtClean="0">
              <a:solidFill>
                <a:srgbClr val="336699"/>
              </a:solidFill>
              <a:latin typeface="Tahoma" pitchFamily="34" charset="0"/>
            </a:endParaRPr>
          </a:p>
          <a:p>
            <a:pPr algn="ctr" eaLnBrk="1" hangingPunct="1">
              <a:lnSpc>
                <a:spcPct val="95000"/>
              </a:lnSpc>
              <a:spcBef>
                <a:spcPct val="40000"/>
              </a:spcBef>
              <a:buClr>
                <a:schemeClr val="tx2"/>
              </a:buClr>
              <a:buFontTx/>
              <a:buNone/>
              <a:defRPr/>
            </a:pPr>
            <a:r>
              <a:rPr lang="en-US" sz="1500" b="1" dirty="0" smtClean="0">
                <a:solidFill>
                  <a:srgbClr val="336699"/>
                </a:solidFill>
              </a:rPr>
              <a:t>  </a:t>
            </a:r>
          </a:p>
          <a:p>
            <a:pPr algn="ctr">
              <a:lnSpc>
                <a:spcPct val="95000"/>
              </a:lnSpc>
              <a:spcBef>
                <a:spcPct val="40000"/>
              </a:spcBef>
              <a:buClr>
                <a:schemeClr val="tx2"/>
              </a:buClr>
              <a:buNone/>
              <a:defRPr/>
            </a:pPr>
            <a:endParaRPr lang="en-US" sz="2800" b="1" dirty="0" smtClean="0">
              <a:solidFill>
                <a:srgbClr val="336699"/>
              </a:solidFill>
            </a:endParaRPr>
          </a:p>
          <a:p>
            <a:pPr algn="ctr">
              <a:lnSpc>
                <a:spcPct val="95000"/>
              </a:lnSpc>
              <a:spcBef>
                <a:spcPct val="40000"/>
              </a:spcBef>
              <a:buClr>
                <a:schemeClr val="tx2"/>
              </a:buClr>
              <a:buNone/>
              <a:defRPr/>
            </a:pPr>
            <a:endParaRPr lang="en-US" sz="2000" b="1" dirty="0" smtClean="0">
              <a:solidFill>
                <a:srgbClr val="336699"/>
              </a:solidFill>
            </a:endParaRPr>
          </a:p>
          <a:p>
            <a:pPr algn="ctr">
              <a:lnSpc>
                <a:spcPct val="95000"/>
              </a:lnSpc>
              <a:spcBef>
                <a:spcPct val="40000"/>
              </a:spcBef>
              <a:buClr>
                <a:schemeClr val="tx2"/>
              </a:buClr>
              <a:buNone/>
              <a:defRPr/>
            </a:pPr>
            <a:r>
              <a:rPr lang="en-US" sz="2800" b="1" dirty="0" smtClean="0">
                <a:solidFill>
                  <a:srgbClr val="336699"/>
                </a:solidFill>
              </a:rPr>
              <a:t>US Bank *</a:t>
            </a:r>
          </a:p>
          <a:p>
            <a:pPr algn="ctr">
              <a:lnSpc>
                <a:spcPct val="95000"/>
              </a:lnSpc>
              <a:spcBef>
                <a:spcPct val="40000"/>
              </a:spcBef>
              <a:buClr>
                <a:schemeClr val="tx2"/>
              </a:buClr>
              <a:buNone/>
              <a:defRPr/>
            </a:pPr>
            <a:r>
              <a:rPr lang="en-US" sz="2800" b="1" dirty="0" smtClean="0">
                <a:solidFill>
                  <a:srgbClr val="336699"/>
                </a:solidFill>
              </a:rPr>
              <a:t>PNC Bank * </a:t>
            </a:r>
          </a:p>
          <a:p>
            <a:pPr algn="ctr">
              <a:lnSpc>
                <a:spcPct val="95000"/>
              </a:lnSpc>
              <a:spcBef>
                <a:spcPct val="40000"/>
              </a:spcBef>
              <a:buClr>
                <a:schemeClr val="tx2"/>
              </a:buClr>
              <a:buNone/>
              <a:defRPr/>
            </a:pPr>
            <a:r>
              <a:rPr lang="en-US" sz="2800" b="1" dirty="0" smtClean="0">
                <a:solidFill>
                  <a:srgbClr val="336699"/>
                </a:solidFill>
              </a:rPr>
              <a:t>Ally Bank *</a:t>
            </a:r>
          </a:p>
          <a:p>
            <a:pPr algn="ctr">
              <a:lnSpc>
                <a:spcPct val="95000"/>
              </a:lnSpc>
              <a:spcBef>
                <a:spcPct val="40000"/>
              </a:spcBef>
              <a:buClr>
                <a:schemeClr val="tx2"/>
              </a:buClr>
              <a:buNone/>
              <a:defRPr/>
            </a:pPr>
            <a:r>
              <a:rPr lang="en-US" sz="2800" b="1" dirty="0" smtClean="0">
                <a:solidFill>
                  <a:srgbClr val="336699"/>
                </a:solidFill>
              </a:rPr>
              <a:t>Capital One Bank *</a:t>
            </a:r>
          </a:p>
          <a:p>
            <a:pPr algn="ctr">
              <a:lnSpc>
                <a:spcPct val="95000"/>
              </a:lnSpc>
              <a:spcBef>
                <a:spcPct val="40000"/>
              </a:spcBef>
              <a:buClr>
                <a:schemeClr val="tx2"/>
              </a:buClr>
              <a:buNone/>
              <a:defRPr/>
            </a:pPr>
            <a:r>
              <a:rPr lang="en-US" sz="2800" b="1" dirty="0" smtClean="0">
                <a:solidFill>
                  <a:srgbClr val="336699"/>
                </a:solidFill>
              </a:rPr>
              <a:t>GreenTree Financial *</a:t>
            </a:r>
          </a:p>
          <a:p>
            <a:pPr algn="ctr">
              <a:lnSpc>
                <a:spcPct val="95000"/>
              </a:lnSpc>
              <a:spcBef>
                <a:spcPct val="40000"/>
              </a:spcBef>
              <a:buClr>
                <a:schemeClr val="tx2"/>
              </a:buClr>
              <a:buNone/>
              <a:defRPr/>
            </a:pPr>
            <a:r>
              <a:rPr lang="en-US" sz="2800" b="1" dirty="0" smtClean="0">
                <a:solidFill>
                  <a:srgbClr val="336699"/>
                </a:solidFill>
              </a:rPr>
              <a:t>Nationstar Mortgage *</a:t>
            </a:r>
          </a:p>
          <a:p>
            <a:pPr algn="ctr">
              <a:lnSpc>
                <a:spcPct val="95000"/>
              </a:lnSpc>
              <a:spcBef>
                <a:spcPct val="40000"/>
              </a:spcBef>
              <a:buClr>
                <a:schemeClr val="tx2"/>
              </a:buClr>
              <a:buNone/>
              <a:defRPr/>
            </a:pPr>
            <a:r>
              <a:rPr lang="en-US" sz="2800" b="1" dirty="0" smtClean="0">
                <a:solidFill>
                  <a:srgbClr val="336699"/>
                </a:solidFill>
              </a:rPr>
              <a:t>Union Bank</a:t>
            </a:r>
          </a:p>
          <a:p>
            <a:pPr algn="ctr">
              <a:lnSpc>
                <a:spcPct val="95000"/>
              </a:lnSpc>
              <a:spcBef>
                <a:spcPct val="40000"/>
              </a:spcBef>
              <a:buClr>
                <a:schemeClr val="tx2"/>
              </a:buClr>
              <a:buNone/>
              <a:defRPr/>
            </a:pPr>
            <a:r>
              <a:rPr lang="en-US" sz="2800" b="1" dirty="0" smtClean="0">
                <a:solidFill>
                  <a:srgbClr val="336699"/>
                </a:solidFill>
              </a:rPr>
              <a:t>BMO Harris Bank</a:t>
            </a:r>
          </a:p>
          <a:p>
            <a:pPr algn="ctr">
              <a:lnSpc>
                <a:spcPct val="95000"/>
              </a:lnSpc>
              <a:spcBef>
                <a:spcPct val="40000"/>
              </a:spcBef>
              <a:buClr>
                <a:schemeClr val="tx2"/>
              </a:buClr>
              <a:buNone/>
              <a:defRPr/>
            </a:pPr>
            <a:r>
              <a:rPr lang="en-US" sz="2800" b="1" dirty="0" smtClean="0">
                <a:solidFill>
                  <a:srgbClr val="336699"/>
                </a:solidFill>
              </a:rPr>
              <a:t>SunTrust Bank </a:t>
            </a:r>
          </a:p>
          <a:p>
            <a:pPr algn="ctr">
              <a:lnSpc>
                <a:spcPct val="95000"/>
              </a:lnSpc>
              <a:spcBef>
                <a:spcPct val="40000"/>
              </a:spcBef>
              <a:buClr>
                <a:schemeClr val="tx2"/>
              </a:buClr>
              <a:buNone/>
              <a:defRPr/>
            </a:pPr>
            <a:r>
              <a:rPr lang="en-US" sz="2800" b="1" dirty="0" smtClean="0">
                <a:solidFill>
                  <a:srgbClr val="336699"/>
                </a:solidFill>
              </a:rPr>
              <a:t>TD Bank</a:t>
            </a:r>
          </a:p>
          <a:p>
            <a:pPr algn="ctr">
              <a:lnSpc>
                <a:spcPct val="95000"/>
              </a:lnSpc>
              <a:spcBef>
                <a:spcPct val="40000"/>
              </a:spcBef>
              <a:buClr>
                <a:schemeClr val="tx2"/>
              </a:buClr>
              <a:buNone/>
              <a:defRPr/>
            </a:pPr>
            <a:r>
              <a:rPr lang="en-US" sz="2800" b="1" dirty="0" smtClean="0">
                <a:solidFill>
                  <a:srgbClr val="336699"/>
                </a:solidFill>
              </a:rPr>
              <a:t>Arvest  Bank</a:t>
            </a:r>
          </a:p>
          <a:p>
            <a:pPr algn="ctr">
              <a:lnSpc>
                <a:spcPct val="95000"/>
              </a:lnSpc>
              <a:spcBef>
                <a:spcPct val="40000"/>
              </a:spcBef>
              <a:buClr>
                <a:schemeClr val="tx2"/>
              </a:buClr>
              <a:buNone/>
              <a:defRPr/>
            </a:pPr>
            <a:r>
              <a:rPr lang="en-US" sz="2800" b="1" dirty="0" smtClean="0">
                <a:solidFill>
                  <a:srgbClr val="336699"/>
                </a:solidFill>
              </a:rPr>
              <a:t>Webster Bank</a:t>
            </a:r>
          </a:p>
          <a:p>
            <a:pPr algn="ctr">
              <a:lnSpc>
                <a:spcPct val="95000"/>
              </a:lnSpc>
              <a:spcBef>
                <a:spcPct val="40000"/>
              </a:spcBef>
              <a:buClr>
                <a:schemeClr val="tx2"/>
              </a:buClr>
              <a:buNone/>
              <a:defRPr/>
            </a:pPr>
            <a:r>
              <a:rPr lang="en-US" sz="2800" b="1" dirty="0" smtClean="0">
                <a:solidFill>
                  <a:srgbClr val="336699"/>
                </a:solidFill>
              </a:rPr>
              <a:t>Ditech Mortgage </a:t>
            </a:r>
          </a:p>
          <a:p>
            <a:pPr algn="ctr">
              <a:lnSpc>
                <a:spcPct val="95000"/>
              </a:lnSpc>
              <a:spcBef>
                <a:spcPct val="40000"/>
              </a:spcBef>
              <a:buClr>
                <a:schemeClr val="tx2"/>
              </a:buClr>
              <a:buNone/>
              <a:defRPr/>
            </a:pPr>
            <a:r>
              <a:rPr lang="en-US" sz="2800" b="1" dirty="0" smtClean="0">
                <a:solidFill>
                  <a:srgbClr val="336699"/>
                </a:solidFill>
              </a:rPr>
              <a:t>Prospect Mortgage</a:t>
            </a:r>
          </a:p>
          <a:p>
            <a:pPr algn="ctr">
              <a:lnSpc>
                <a:spcPct val="95000"/>
              </a:lnSpc>
              <a:spcBef>
                <a:spcPct val="40000"/>
              </a:spcBef>
              <a:buClr>
                <a:schemeClr val="tx2"/>
              </a:buClr>
              <a:buNone/>
              <a:defRPr/>
            </a:pPr>
            <a:r>
              <a:rPr lang="en-US" sz="2800" b="1" dirty="0" smtClean="0">
                <a:solidFill>
                  <a:srgbClr val="336699"/>
                </a:solidFill>
              </a:rPr>
              <a:t>DHI Mortgage</a:t>
            </a:r>
          </a:p>
          <a:p>
            <a:pPr algn="ctr">
              <a:lnSpc>
                <a:spcPct val="95000"/>
              </a:lnSpc>
              <a:spcBef>
                <a:spcPct val="40000"/>
              </a:spcBef>
              <a:buClr>
                <a:schemeClr val="tx2"/>
              </a:buClr>
              <a:buNone/>
              <a:defRPr/>
            </a:pPr>
            <a:r>
              <a:rPr lang="en-US" sz="2800" b="1" dirty="0" smtClean="0">
                <a:solidFill>
                  <a:srgbClr val="336699"/>
                </a:solidFill>
              </a:rPr>
              <a:t>Ocwen Financial </a:t>
            </a:r>
          </a:p>
          <a:p>
            <a:pPr algn="ctr">
              <a:lnSpc>
                <a:spcPct val="95000"/>
              </a:lnSpc>
              <a:spcBef>
                <a:spcPct val="40000"/>
              </a:spcBef>
              <a:buClr>
                <a:schemeClr val="tx2"/>
              </a:buClr>
              <a:buNone/>
              <a:defRPr/>
            </a:pPr>
            <a:r>
              <a:rPr lang="en-US" sz="2800" b="1" dirty="0" smtClean="0">
                <a:solidFill>
                  <a:srgbClr val="336699"/>
                </a:solidFill>
              </a:rPr>
              <a:t>Urban Financial of America</a:t>
            </a:r>
          </a:p>
          <a:p>
            <a:pPr algn="ctr">
              <a:lnSpc>
                <a:spcPct val="95000"/>
              </a:lnSpc>
              <a:spcBef>
                <a:spcPct val="40000"/>
              </a:spcBef>
              <a:buClr>
                <a:schemeClr val="tx2"/>
              </a:buClr>
              <a:buNone/>
              <a:defRPr/>
            </a:pPr>
            <a:r>
              <a:rPr lang="en-US" sz="2800" b="1" dirty="0" smtClean="0">
                <a:solidFill>
                  <a:srgbClr val="336699"/>
                </a:solidFill>
              </a:rPr>
              <a:t>Homeward Residential </a:t>
            </a:r>
          </a:p>
          <a:p>
            <a:pPr algn="ctr">
              <a:spcBef>
                <a:spcPct val="40000"/>
              </a:spcBef>
              <a:buClr>
                <a:schemeClr val="tx2"/>
              </a:buClr>
              <a:buNone/>
              <a:defRPr/>
            </a:pPr>
            <a:r>
              <a:rPr lang="en-US" sz="2800" b="1" dirty="0" smtClean="0">
                <a:solidFill>
                  <a:srgbClr val="336699"/>
                </a:solidFill>
              </a:rPr>
              <a:t>National Mortgage Insurance</a:t>
            </a:r>
          </a:p>
          <a:p>
            <a:pPr algn="ctr" eaLnBrk="1" hangingPunct="1">
              <a:spcBef>
                <a:spcPct val="40000"/>
              </a:spcBef>
              <a:buClr>
                <a:schemeClr val="tx2"/>
              </a:buClr>
              <a:buFontTx/>
              <a:buNone/>
              <a:defRPr/>
            </a:pPr>
            <a:endParaRPr lang="en-US" sz="1900" b="1" dirty="0" smtClean="0">
              <a:solidFill>
                <a:srgbClr val="336699"/>
              </a:solidFill>
              <a:latin typeface="+mj-lt"/>
            </a:endParaRPr>
          </a:p>
          <a:p>
            <a:pPr algn="ctr" eaLnBrk="1" hangingPunct="1">
              <a:spcBef>
                <a:spcPct val="40000"/>
              </a:spcBef>
              <a:buClr>
                <a:schemeClr val="tx2"/>
              </a:buClr>
              <a:buFontTx/>
              <a:buNone/>
              <a:defRPr/>
            </a:pPr>
            <a:endParaRPr lang="en-US" sz="1900" b="1" i="1" dirty="0" smtClean="0">
              <a:solidFill>
                <a:srgbClr val="336699"/>
              </a:solidFill>
              <a:latin typeface="+mj-lt"/>
            </a:endParaRPr>
          </a:p>
          <a:p>
            <a:pPr algn="ctr" eaLnBrk="1" hangingPunct="1">
              <a:spcBef>
                <a:spcPct val="40000"/>
              </a:spcBef>
              <a:buClr>
                <a:schemeClr val="tx2"/>
              </a:buClr>
              <a:buFontTx/>
              <a:buNone/>
              <a:defRPr/>
            </a:pPr>
            <a:r>
              <a:rPr lang="en-US" sz="2800" b="1" i="1" dirty="0" smtClean="0">
                <a:solidFill>
                  <a:srgbClr val="336699"/>
                </a:solidFill>
                <a:latin typeface="+mj-lt"/>
              </a:rPr>
              <a:t>* (Both ProductionQC and ServicingQC Systems)</a:t>
            </a:r>
            <a:endParaRPr lang="en-US" sz="2800" dirty="0" smtClean="0">
              <a:solidFill>
                <a:srgbClr val="336699"/>
              </a:solidFill>
              <a:latin typeface="+mj-lt"/>
            </a:endParaRPr>
          </a:p>
          <a:p>
            <a:pPr eaLnBrk="1" hangingPunct="1">
              <a:defRPr/>
            </a:pPr>
            <a:endParaRPr lang="en-US" sz="1400" dirty="0" smtClean="0">
              <a:solidFill>
                <a:srgbClr val="336699"/>
              </a:solidFill>
              <a:latin typeface="Tahoma" pitchFamily="34" charset="0"/>
            </a:endParaRPr>
          </a:p>
        </p:txBody>
      </p:sp>
      <p:sp>
        <p:nvSpPr>
          <p:cNvPr id="8196" name="Text Box 4"/>
          <p:cNvSpPr txBox="1">
            <a:spLocks noChangeArrowheads="1"/>
          </p:cNvSpPr>
          <p:nvPr/>
        </p:nvSpPr>
        <p:spPr bwMode="auto">
          <a:xfrm>
            <a:off x="990600" y="1143000"/>
            <a:ext cx="6934200" cy="1121846"/>
          </a:xfrm>
          <a:prstGeom prst="rect">
            <a:avLst/>
          </a:prstGeom>
          <a:noFill/>
          <a:ln w="9525">
            <a:noFill/>
            <a:miter lim="800000"/>
            <a:headEnd/>
            <a:tailEnd/>
          </a:ln>
        </p:spPr>
        <p:txBody>
          <a:bodyPr wrap="square">
            <a:spAutoFit/>
          </a:bodyPr>
          <a:lstStyle/>
          <a:p>
            <a:pPr algn="ctr">
              <a:lnSpc>
                <a:spcPct val="120000"/>
              </a:lnSpc>
              <a:spcBef>
                <a:spcPct val="25000"/>
              </a:spcBef>
              <a:buClr>
                <a:srgbClr val="0066FF"/>
              </a:buClr>
              <a:buSzPct val="120000"/>
            </a:pPr>
            <a:r>
              <a:rPr lang="en-US" dirty="0">
                <a:solidFill>
                  <a:srgbClr val="FF8200"/>
                </a:solidFill>
                <a:latin typeface="Tahoma" pitchFamily="34" charset="0"/>
              </a:rPr>
              <a:t>More than 100 companies have implemented Cogent QC </a:t>
            </a:r>
            <a:r>
              <a:rPr lang="en-US" dirty="0" smtClean="0">
                <a:solidFill>
                  <a:srgbClr val="FF8200"/>
                </a:solidFill>
                <a:latin typeface="Tahoma" pitchFamily="34" charset="0"/>
              </a:rPr>
              <a:t>Systems </a:t>
            </a:r>
            <a:r>
              <a:rPr lang="en-US" sz="1600" dirty="0">
                <a:solidFill>
                  <a:srgbClr val="FF8200"/>
                </a:solidFill>
                <a:latin typeface="Tahoma" pitchFamily="34" charset="0"/>
              </a:rPr>
              <a:t>Representative clients include</a:t>
            </a:r>
            <a:r>
              <a:rPr lang="en-US" sz="1600" dirty="0" smtClean="0">
                <a:solidFill>
                  <a:srgbClr val="FF8200"/>
                </a:solidFill>
                <a:latin typeface="Tahoma" pitchFamily="34" charset="0"/>
              </a:rPr>
              <a:t>:</a:t>
            </a:r>
          </a:p>
          <a:p>
            <a:pPr algn="ctr">
              <a:lnSpc>
                <a:spcPct val="120000"/>
              </a:lnSpc>
              <a:spcBef>
                <a:spcPct val="25000"/>
              </a:spcBef>
              <a:buClr>
                <a:srgbClr val="0066FF"/>
              </a:buClr>
              <a:buSzPct val="120000"/>
            </a:pPr>
            <a:endParaRPr lang="en-US" dirty="0">
              <a:solidFill>
                <a:srgbClr val="FF8200"/>
              </a:solidFill>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9" name="Rectangle 9"/>
          <p:cNvSpPr>
            <a:spLocks noGrp="1" noChangeArrowheads="1"/>
          </p:cNvSpPr>
          <p:nvPr>
            <p:ph type="title"/>
          </p:nvPr>
        </p:nvSpPr>
        <p:spPr>
          <a:xfrm>
            <a:off x="1295400" y="152400"/>
            <a:ext cx="7162800" cy="1143000"/>
          </a:xfrm>
        </p:spPr>
        <p:txBody>
          <a:bodyPr/>
          <a:lstStyle/>
          <a:p>
            <a:pPr algn="l" eaLnBrk="1" hangingPunct="1">
              <a:defRPr/>
            </a:pPr>
            <a:r>
              <a:rPr lang="en-US" sz="3000" b="1" smtClean="0">
                <a:solidFill>
                  <a:srgbClr val="336699"/>
                </a:solidFill>
                <a:effectLst>
                  <a:outerShdw blurRad="38100" dist="38100" dir="2700000" algn="tl">
                    <a:srgbClr val="C0C0C0"/>
                  </a:outerShdw>
                </a:effectLst>
              </a:rPr>
              <a:t>Automate the Complete QC Workflow</a:t>
            </a:r>
          </a:p>
        </p:txBody>
      </p:sp>
      <p:sp>
        <p:nvSpPr>
          <p:cNvPr id="209926" name="Rectangle 6"/>
          <p:cNvSpPr>
            <a:spLocks noGrp="1" noChangeArrowheads="1"/>
          </p:cNvSpPr>
          <p:nvPr>
            <p:ph idx="1"/>
          </p:nvPr>
        </p:nvSpPr>
        <p:spPr>
          <a:xfrm>
            <a:off x="1219200" y="1295400"/>
            <a:ext cx="7467600" cy="4724400"/>
          </a:xfrm>
        </p:spPr>
        <p:txBody>
          <a:bodyPr>
            <a:normAutofit fontScale="92500" lnSpcReduction="20000"/>
          </a:bodyPr>
          <a:lstStyle/>
          <a:p>
            <a:pPr eaLnBrk="1" hangingPunct="1">
              <a:lnSpc>
                <a:spcPct val="80000"/>
              </a:lnSpc>
              <a:spcBef>
                <a:spcPct val="0"/>
              </a:spcBef>
              <a:buClr>
                <a:srgbClr val="FF9900"/>
              </a:buClr>
            </a:pPr>
            <a:r>
              <a:rPr lang="en-US" sz="1800" b="1" i="1" dirty="0" smtClean="0">
                <a:solidFill>
                  <a:srgbClr val="FF8200"/>
                </a:solidFill>
                <a:latin typeface="Tahoma" pitchFamily="34" charset="0"/>
              </a:rPr>
              <a:t>Data Management</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Data access (up to 500 fields) via Import File or ETL / population eligibility rules / data export in multiple formats</a:t>
            </a:r>
          </a:p>
          <a:p>
            <a:pPr lvl="1" eaLnBrk="1" hangingPunct="1">
              <a:lnSpc>
                <a:spcPct val="105000"/>
              </a:lnSpc>
              <a:spcBef>
                <a:spcPct val="0"/>
              </a:spcBef>
              <a:buClr>
                <a:srgbClr val="0070C0"/>
              </a:buClr>
              <a:buSzPct val="90000"/>
              <a:buFont typeface="Wingdings" pitchFamily="2" charset="2"/>
              <a:buChar char="§"/>
            </a:pPr>
            <a:endParaRPr lang="en-US" sz="1100" dirty="0" smtClean="0">
              <a:solidFill>
                <a:srgbClr val="336699"/>
              </a:solidFill>
              <a:latin typeface="Tahoma" pitchFamily="34" charset="0"/>
            </a:endParaRPr>
          </a:p>
          <a:p>
            <a:pPr lvl="1" eaLnBrk="1" hangingPunct="1">
              <a:lnSpc>
                <a:spcPct val="80000"/>
              </a:lnSpc>
              <a:spcBef>
                <a:spcPct val="0"/>
              </a:spcBef>
              <a:buClr>
                <a:srgbClr val="5F5F5F"/>
              </a:buClr>
              <a:buFont typeface="Wingdings" pitchFamily="2" charset="2"/>
              <a:buChar char="Ø"/>
            </a:pPr>
            <a:endParaRPr lang="en-US" sz="1000" dirty="0" smtClean="0">
              <a:solidFill>
                <a:srgbClr val="336699"/>
              </a:solidFill>
              <a:latin typeface="Tahoma" pitchFamily="34" charset="0"/>
            </a:endParaRPr>
          </a:p>
          <a:p>
            <a:pPr eaLnBrk="1" hangingPunct="1">
              <a:lnSpc>
                <a:spcPct val="80000"/>
              </a:lnSpc>
              <a:spcBef>
                <a:spcPct val="0"/>
              </a:spcBef>
              <a:buClr>
                <a:srgbClr val="FF9900"/>
              </a:buClr>
            </a:pPr>
            <a:r>
              <a:rPr lang="en-US" sz="1800" b="1" i="1" dirty="0" smtClean="0">
                <a:solidFill>
                  <a:srgbClr val="FF8200"/>
                </a:solidFill>
                <a:latin typeface="Tahoma" pitchFamily="34" charset="0"/>
              </a:rPr>
              <a:t>Sampling</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Automatic sample size calculation and selection: statistical, stratified, targeted, manual</a:t>
            </a:r>
          </a:p>
          <a:p>
            <a:pPr lvl="1" eaLnBrk="1" hangingPunct="1">
              <a:lnSpc>
                <a:spcPct val="105000"/>
              </a:lnSpc>
              <a:spcBef>
                <a:spcPct val="0"/>
              </a:spcBef>
              <a:buClr>
                <a:srgbClr val="0070C0"/>
              </a:buClr>
              <a:buSzPct val="90000"/>
              <a:buFont typeface="Wingdings" pitchFamily="2" charset="2"/>
              <a:buChar char="§"/>
            </a:pPr>
            <a:endParaRPr lang="en-US" sz="1100" dirty="0" smtClean="0">
              <a:solidFill>
                <a:srgbClr val="336699"/>
              </a:solidFill>
              <a:latin typeface="Tahoma" pitchFamily="34" charset="0"/>
            </a:endParaRPr>
          </a:p>
          <a:p>
            <a:pPr lvl="1" eaLnBrk="1" hangingPunct="1">
              <a:lnSpc>
                <a:spcPct val="80000"/>
              </a:lnSpc>
              <a:spcBef>
                <a:spcPct val="0"/>
              </a:spcBef>
              <a:buClr>
                <a:srgbClr val="5F5F5F"/>
              </a:buClr>
              <a:buFont typeface="Wingdings" pitchFamily="2" charset="2"/>
              <a:buChar char="Ø"/>
            </a:pPr>
            <a:endParaRPr lang="en-US" sz="1000" dirty="0" smtClean="0">
              <a:solidFill>
                <a:srgbClr val="336699"/>
              </a:solidFill>
              <a:latin typeface="Tahoma" pitchFamily="34" charset="0"/>
            </a:endParaRPr>
          </a:p>
          <a:p>
            <a:pPr eaLnBrk="1" hangingPunct="1">
              <a:lnSpc>
                <a:spcPct val="80000"/>
              </a:lnSpc>
              <a:spcBef>
                <a:spcPct val="0"/>
              </a:spcBef>
              <a:buClr>
                <a:srgbClr val="FF9900"/>
              </a:buClr>
            </a:pPr>
            <a:r>
              <a:rPr lang="en-US" sz="1800" b="1" i="1" dirty="0" smtClean="0">
                <a:solidFill>
                  <a:srgbClr val="FF8200"/>
                </a:solidFill>
                <a:latin typeface="Tahoma" pitchFamily="34" charset="0"/>
              </a:rPr>
              <a:t>Auditing / Reverifications</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Records audit findings, comments, notes, ratings, referrals</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Sends &amp; tracks letters: order, re-verify, re-disclose</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Enables loan assignments, audit tracking, audit sharing</a:t>
            </a:r>
          </a:p>
          <a:p>
            <a:pPr lvl="1" eaLnBrk="1" hangingPunct="1">
              <a:lnSpc>
                <a:spcPct val="105000"/>
              </a:lnSpc>
              <a:spcBef>
                <a:spcPct val="0"/>
              </a:spcBef>
              <a:buClr>
                <a:srgbClr val="0070C0"/>
              </a:buClr>
              <a:buSzPct val="90000"/>
              <a:buFont typeface="Wingdings" pitchFamily="2" charset="2"/>
              <a:buChar char="§"/>
            </a:pPr>
            <a:endParaRPr lang="en-US" sz="1100" dirty="0" smtClean="0">
              <a:solidFill>
                <a:srgbClr val="336699"/>
              </a:solidFill>
              <a:latin typeface="Tahoma" pitchFamily="34" charset="0"/>
            </a:endParaRPr>
          </a:p>
          <a:p>
            <a:pPr lvl="1" eaLnBrk="1" hangingPunct="1">
              <a:lnSpc>
                <a:spcPct val="105000"/>
              </a:lnSpc>
              <a:spcBef>
                <a:spcPct val="0"/>
              </a:spcBef>
              <a:buClr>
                <a:srgbClr val="5F5F5F"/>
              </a:buClr>
              <a:buFont typeface="Wingdings" pitchFamily="2" charset="2"/>
              <a:buNone/>
            </a:pPr>
            <a:endParaRPr lang="en-US" sz="1000" dirty="0" smtClean="0">
              <a:solidFill>
                <a:srgbClr val="808080"/>
              </a:solidFill>
              <a:latin typeface="Tahoma" pitchFamily="34" charset="0"/>
            </a:endParaRPr>
          </a:p>
          <a:p>
            <a:pPr eaLnBrk="1" hangingPunct="1">
              <a:lnSpc>
                <a:spcPct val="80000"/>
              </a:lnSpc>
              <a:spcBef>
                <a:spcPct val="0"/>
              </a:spcBef>
              <a:buClr>
                <a:srgbClr val="FF9900"/>
              </a:buClr>
            </a:pPr>
            <a:r>
              <a:rPr lang="en-US" sz="1800" b="1" i="1" dirty="0" smtClean="0">
                <a:solidFill>
                  <a:srgbClr val="FF8200"/>
                </a:solidFill>
                <a:latin typeface="Tahoma" pitchFamily="34" charset="0"/>
              </a:rPr>
              <a:t>Feedback / Reporting</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Web-based Feedback Portal, Audit Status Reports, Audit Findings Reports, Management Reports, Custom Report Writer </a:t>
            </a:r>
          </a:p>
          <a:p>
            <a:pPr lvl="1" eaLnBrk="1" hangingPunct="1">
              <a:lnSpc>
                <a:spcPct val="105000"/>
              </a:lnSpc>
              <a:spcBef>
                <a:spcPct val="0"/>
              </a:spcBef>
              <a:buClr>
                <a:srgbClr val="0070C0"/>
              </a:buClr>
              <a:buSzPct val="90000"/>
              <a:buFont typeface="Wingdings" pitchFamily="2" charset="2"/>
              <a:buChar char="§"/>
            </a:pPr>
            <a:endParaRPr lang="en-US" sz="1100" dirty="0" smtClean="0">
              <a:solidFill>
                <a:srgbClr val="336699"/>
              </a:solidFill>
              <a:latin typeface="Tahoma" pitchFamily="34" charset="0"/>
            </a:endParaRPr>
          </a:p>
          <a:p>
            <a:pPr eaLnBrk="1" hangingPunct="1">
              <a:lnSpc>
                <a:spcPct val="80000"/>
              </a:lnSpc>
              <a:spcBef>
                <a:spcPct val="0"/>
              </a:spcBef>
              <a:buClr>
                <a:srgbClr val="5F5F5F"/>
              </a:buClr>
              <a:buFontTx/>
              <a:buNone/>
            </a:pPr>
            <a:r>
              <a:rPr lang="en-US" sz="1400" i="1" dirty="0" smtClean="0">
                <a:solidFill>
                  <a:srgbClr val="0066FF"/>
                </a:solidFill>
                <a:latin typeface="Tahoma" pitchFamily="34" charset="0"/>
              </a:rPr>
              <a:t>  </a:t>
            </a:r>
            <a:endParaRPr lang="en-US" sz="1400" dirty="0" smtClean="0">
              <a:solidFill>
                <a:srgbClr val="5F5F5F"/>
              </a:solidFill>
              <a:latin typeface="Tahoma" pitchFamily="34" charset="0"/>
            </a:endParaRPr>
          </a:p>
          <a:p>
            <a:pPr eaLnBrk="1" hangingPunct="1">
              <a:lnSpc>
                <a:spcPct val="80000"/>
              </a:lnSpc>
              <a:spcBef>
                <a:spcPct val="0"/>
              </a:spcBef>
              <a:buClr>
                <a:srgbClr val="FF9900"/>
              </a:buClr>
            </a:pPr>
            <a:r>
              <a:rPr lang="en-US" sz="1800" b="1" i="1" dirty="0" smtClean="0">
                <a:solidFill>
                  <a:srgbClr val="FF8200"/>
                </a:solidFill>
                <a:latin typeface="Tahoma" pitchFamily="34" charset="0"/>
              </a:rPr>
              <a:t>Administrator Tools</a:t>
            </a:r>
          </a:p>
          <a:p>
            <a:pPr lvl="1" eaLnBrk="1" hangingPunct="1">
              <a:lnSpc>
                <a:spcPts val="2040"/>
              </a:lnSpc>
              <a:spcBef>
                <a:spcPct val="0"/>
              </a:spcBef>
              <a:buClr>
                <a:srgbClr val="0070C0"/>
              </a:buClr>
              <a:buSzPct val="90000"/>
              <a:buFont typeface="Wingdings" pitchFamily="2" charset="2"/>
              <a:buChar char="§"/>
            </a:pPr>
            <a:r>
              <a:rPr lang="en-US" sz="1800" dirty="0" smtClean="0">
                <a:solidFill>
                  <a:srgbClr val="336699"/>
                </a:solidFill>
                <a:latin typeface="Tahoma" pitchFamily="34" charset="0"/>
              </a:rPr>
              <a:t>Customizable user access &amp; user interface, lookup tables, audit question management, chat, message … and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9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92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92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92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92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992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9926">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9926">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9926">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926">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99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33400" y="152400"/>
            <a:ext cx="8229600" cy="1143000"/>
          </a:xfrm>
        </p:spPr>
        <p:txBody>
          <a:bodyPr/>
          <a:lstStyle/>
          <a:p>
            <a:pPr eaLnBrk="1" hangingPunct="1">
              <a:defRPr/>
            </a:pPr>
            <a:r>
              <a:rPr lang="en-US" sz="3000" b="1" dirty="0" smtClean="0">
                <a:solidFill>
                  <a:srgbClr val="336699"/>
                </a:solidFill>
                <a:effectLst>
                  <a:outerShdw blurRad="38100" dist="38100" dir="2700000" algn="tl">
                    <a:srgbClr val="C0C0C0"/>
                  </a:outerShdw>
                </a:effectLst>
              </a:rPr>
              <a:t>CogentQC.Net … What’s New!</a:t>
            </a:r>
            <a:endParaRPr lang="en-US" sz="2400" b="1" dirty="0" smtClean="0">
              <a:solidFill>
                <a:srgbClr val="336699"/>
              </a:solidFill>
              <a:effectLst>
                <a:outerShdw blurRad="38100" dist="38100" dir="2700000" algn="tl">
                  <a:srgbClr val="C0C0C0"/>
                </a:outerShdw>
              </a:effectLst>
            </a:endParaRPr>
          </a:p>
        </p:txBody>
      </p:sp>
      <p:sp>
        <p:nvSpPr>
          <p:cNvPr id="11267" name="Rectangle 3"/>
          <p:cNvSpPr>
            <a:spLocks noGrp="1" noChangeArrowheads="1"/>
          </p:cNvSpPr>
          <p:nvPr>
            <p:ph idx="1"/>
          </p:nvPr>
        </p:nvSpPr>
        <p:spPr>
          <a:xfrm>
            <a:off x="990600" y="1447800"/>
            <a:ext cx="7543800" cy="4800600"/>
          </a:xfrm>
        </p:spPr>
        <p:txBody>
          <a:bodyPr/>
          <a:lstStyle/>
          <a:p>
            <a:pPr eaLnBrk="1" hangingPunct="1">
              <a:spcBef>
                <a:spcPct val="0"/>
              </a:spcBef>
            </a:pPr>
            <a:r>
              <a:rPr lang="en-US" sz="1800" b="1" i="1" dirty="0" smtClean="0">
                <a:solidFill>
                  <a:srgbClr val="FF8200"/>
                </a:solidFill>
                <a:latin typeface="Tahoma" pitchFamily="34" charset="0"/>
              </a:rPr>
              <a:t>SQL Database</a:t>
            </a:r>
            <a:r>
              <a:rPr lang="en-US" sz="1800" dirty="0" smtClean="0">
                <a:latin typeface="Tahoma" pitchFamily="34" charset="0"/>
              </a:rPr>
              <a:t> </a:t>
            </a:r>
            <a:r>
              <a:rPr lang="en-US" sz="1800" dirty="0" smtClean="0">
                <a:solidFill>
                  <a:srgbClr val="336699"/>
                </a:solidFill>
                <a:latin typeface="Tahoma" pitchFamily="34" charset="0"/>
              </a:rPr>
              <a:t>with flexible options to import data or transfer from data source (LOS, data warehouse, ODBC database)</a:t>
            </a:r>
          </a:p>
          <a:p>
            <a:pPr eaLnBrk="1" hangingPunct="1">
              <a:spcBef>
                <a:spcPct val="0"/>
              </a:spcBef>
              <a:buFontTx/>
              <a:buNone/>
            </a:pPr>
            <a:r>
              <a:rPr lang="en-US" sz="1000" dirty="0" smtClean="0">
                <a:latin typeface="Tahoma" pitchFamily="34" charset="0"/>
              </a:rPr>
              <a:t> </a:t>
            </a:r>
            <a:r>
              <a:rPr lang="en-US" sz="1200" dirty="0" smtClean="0">
                <a:latin typeface="Tahoma" pitchFamily="34" charset="0"/>
              </a:rPr>
              <a:t>  </a:t>
            </a:r>
            <a:endParaRPr lang="en-US" sz="1200" b="1" dirty="0" smtClean="0">
              <a:latin typeface="Tahoma" pitchFamily="34" charset="0"/>
            </a:endParaRPr>
          </a:p>
          <a:p>
            <a:pPr eaLnBrk="1" hangingPunct="1">
              <a:spcBef>
                <a:spcPct val="0"/>
              </a:spcBef>
            </a:pPr>
            <a:r>
              <a:rPr lang="en-US" sz="1800" b="1" i="1" dirty="0" smtClean="0">
                <a:solidFill>
                  <a:srgbClr val="FF8200"/>
                </a:solidFill>
                <a:latin typeface="Tahoma" pitchFamily="34" charset="0"/>
              </a:rPr>
              <a:t>Sampling Wizard</a:t>
            </a:r>
            <a:r>
              <a:rPr lang="en-US" sz="1800" dirty="0" smtClean="0">
                <a:latin typeface="Tahoma" pitchFamily="34" charset="0"/>
              </a:rPr>
              <a:t> </a:t>
            </a:r>
            <a:r>
              <a:rPr lang="en-US" sz="1800" dirty="0" smtClean="0">
                <a:solidFill>
                  <a:srgbClr val="336699"/>
                </a:solidFill>
                <a:latin typeface="Tahoma" pitchFamily="34" charset="0"/>
              </a:rPr>
              <a:t>to simplify complex sampling strategies</a:t>
            </a:r>
          </a:p>
          <a:p>
            <a:pPr eaLnBrk="1" hangingPunct="1">
              <a:spcBef>
                <a:spcPct val="0"/>
              </a:spcBef>
            </a:pPr>
            <a:endParaRPr lang="en-US" sz="1000" b="1" dirty="0" smtClean="0">
              <a:solidFill>
                <a:srgbClr val="808080"/>
              </a:solidFill>
              <a:latin typeface="Tahoma" pitchFamily="34" charset="0"/>
            </a:endParaRPr>
          </a:p>
          <a:p>
            <a:pPr eaLnBrk="1" hangingPunct="1">
              <a:spcBef>
                <a:spcPct val="0"/>
              </a:spcBef>
            </a:pPr>
            <a:r>
              <a:rPr lang="en-US" sz="1800" b="1" i="1" dirty="0" smtClean="0">
                <a:solidFill>
                  <a:srgbClr val="FF8200"/>
                </a:solidFill>
                <a:latin typeface="Tahoma" pitchFamily="34" charset="0"/>
              </a:rPr>
              <a:t>Reports Wizard</a:t>
            </a:r>
            <a:r>
              <a:rPr lang="en-US" sz="1800" dirty="0" smtClean="0">
                <a:latin typeface="Tahoma" pitchFamily="34" charset="0"/>
              </a:rPr>
              <a:t> </a:t>
            </a:r>
            <a:r>
              <a:rPr lang="en-US" sz="1800" dirty="0" smtClean="0">
                <a:solidFill>
                  <a:srgbClr val="336699"/>
                </a:solidFill>
                <a:latin typeface="Tahoma" pitchFamily="34" charset="0"/>
              </a:rPr>
              <a:t>with expanded parameters, dynamic preview, reports and data exports in multiple formats</a:t>
            </a:r>
            <a:endParaRPr lang="en-US" sz="800" dirty="0" smtClean="0">
              <a:solidFill>
                <a:srgbClr val="336699"/>
              </a:solidFill>
              <a:latin typeface="Tahoma" pitchFamily="34" charset="0"/>
            </a:endParaRPr>
          </a:p>
          <a:p>
            <a:pPr eaLnBrk="1" hangingPunct="1">
              <a:spcBef>
                <a:spcPct val="0"/>
              </a:spcBef>
              <a:buFontTx/>
              <a:buNone/>
            </a:pPr>
            <a:r>
              <a:rPr lang="en-US" sz="1200" dirty="0" smtClean="0">
                <a:latin typeface="Tahoma" pitchFamily="34" charset="0"/>
              </a:rPr>
              <a:t> </a:t>
            </a:r>
          </a:p>
          <a:p>
            <a:pPr eaLnBrk="1" hangingPunct="1">
              <a:spcBef>
                <a:spcPct val="0"/>
              </a:spcBef>
            </a:pPr>
            <a:r>
              <a:rPr lang="en-US" sz="1800" b="1" i="1" dirty="0" smtClean="0">
                <a:solidFill>
                  <a:srgbClr val="FF8200"/>
                </a:solidFill>
                <a:latin typeface="Tahoma" pitchFamily="34" charset="0"/>
              </a:rPr>
              <a:t>Web-based Feedback Portal</a:t>
            </a:r>
            <a:r>
              <a:rPr lang="en-US" sz="1800" b="1" dirty="0" smtClean="0">
                <a:latin typeface="Tahoma" pitchFamily="34" charset="0"/>
              </a:rPr>
              <a:t> </a:t>
            </a:r>
            <a:r>
              <a:rPr lang="en-US" sz="1800" dirty="0" smtClean="0">
                <a:solidFill>
                  <a:srgbClr val="336699"/>
                </a:solidFill>
                <a:latin typeface="Tahoma" pitchFamily="34" charset="0"/>
              </a:rPr>
              <a:t>to record audit feedback, responses and corrective actions, multiple iterations</a:t>
            </a:r>
          </a:p>
          <a:p>
            <a:pPr eaLnBrk="1" hangingPunct="1">
              <a:spcBef>
                <a:spcPct val="0"/>
              </a:spcBef>
            </a:pPr>
            <a:endParaRPr lang="en-US" sz="1000" dirty="0" smtClean="0">
              <a:solidFill>
                <a:srgbClr val="336699"/>
              </a:solidFill>
              <a:latin typeface="Tahoma" pitchFamily="34" charset="0"/>
            </a:endParaRPr>
          </a:p>
          <a:p>
            <a:pPr eaLnBrk="1" hangingPunct="1">
              <a:spcBef>
                <a:spcPct val="0"/>
              </a:spcBef>
            </a:pPr>
            <a:r>
              <a:rPr lang="en-US" sz="1800" b="1" i="1" dirty="0" smtClean="0">
                <a:solidFill>
                  <a:srgbClr val="FF8200"/>
                </a:solidFill>
                <a:latin typeface="Tahoma" pitchFamily="34" charset="0"/>
              </a:rPr>
              <a:t>Enhanced Audit Shell Design</a:t>
            </a:r>
            <a:r>
              <a:rPr lang="en-US" sz="1800" dirty="0" smtClean="0">
                <a:latin typeface="Tahoma" pitchFamily="34" charset="0"/>
              </a:rPr>
              <a:t> </a:t>
            </a:r>
            <a:r>
              <a:rPr lang="en-US" sz="1800" dirty="0" smtClean="0">
                <a:solidFill>
                  <a:srgbClr val="336699"/>
                </a:solidFill>
                <a:latin typeface="Tahoma" pitchFamily="34" charset="0"/>
              </a:rPr>
              <a:t>enables more features, presents more information, expands user customization</a:t>
            </a:r>
          </a:p>
          <a:p>
            <a:pPr eaLnBrk="1" hangingPunct="1">
              <a:spcBef>
                <a:spcPct val="0"/>
              </a:spcBef>
            </a:pPr>
            <a:endParaRPr lang="en-US" sz="1000" b="1" dirty="0" smtClean="0">
              <a:solidFill>
                <a:srgbClr val="5F5F5F"/>
              </a:solidFill>
              <a:latin typeface="Tahoma" pitchFamily="34" charset="0"/>
            </a:endParaRPr>
          </a:p>
          <a:p>
            <a:pPr eaLnBrk="1" hangingPunct="1">
              <a:spcBef>
                <a:spcPct val="0"/>
              </a:spcBef>
            </a:pPr>
            <a:r>
              <a:rPr lang="en-US" sz="1800" b="1" i="1" dirty="0" smtClean="0">
                <a:solidFill>
                  <a:srgbClr val="FF8200"/>
                </a:solidFill>
                <a:latin typeface="Tahoma" pitchFamily="34" charset="0"/>
              </a:rPr>
              <a:t>Streamlined User Interface:</a:t>
            </a:r>
            <a:r>
              <a:rPr lang="en-US" sz="1800" dirty="0" smtClean="0">
                <a:solidFill>
                  <a:srgbClr val="FF8200"/>
                </a:solidFill>
                <a:latin typeface="Tahoma" pitchFamily="34" charset="0"/>
              </a:rPr>
              <a:t> </a:t>
            </a:r>
          </a:p>
          <a:p>
            <a:pPr lvl="1" eaLnBrk="1" hangingPunct="1">
              <a:spcBef>
                <a:spcPct val="0"/>
              </a:spcBef>
              <a:buClr>
                <a:srgbClr val="336699"/>
              </a:buClr>
              <a:buFont typeface="Wingdings" pitchFamily="2" charset="2"/>
              <a:buChar char="ü"/>
            </a:pPr>
            <a:r>
              <a:rPr lang="en-US" sz="1800" dirty="0" smtClean="0">
                <a:solidFill>
                  <a:srgbClr val="336699"/>
                </a:solidFill>
                <a:latin typeface="Tahoma" pitchFamily="34" charset="0"/>
              </a:rPr>
              <a:t>Fewer clicks &amp; intervening screens </a:t>
            </a:r>
          </a:p>
          <a:p>
            <a:pPr lvl="1" eaLnBrk="1" hangingPunct="1">
              <a:spcBef>
                <a:spcPct val="0"/>
              </a:spcBef>
              <a:buClr>
                <a:srgbClr val="336699"/>
              </a:buClr>
              <a:buFont typeface="Wingdings" pitchFamily="2" charset="2"/>
              <a:buChar char="ü"/>
            </a:pPr>
            <a:r>
              <a:rPr lang="en-US" sz="1800" dirty="0" smtClean="0">
                <a:solidFill>
                  <a:srgbClr val="336699"/>
                </a:solidFill>
                <a:latin typeface="Tahoma" pitchFamily="34" charset="0"/>
              </a:rPr>
              <a:t>Single screen parameter selections</a:t>
            </a:r>
          </a:p>
          <a:p>
            <a:pPr lvl="1" eaLnBrk="1" hangingPunct="1">
              <a:spcBef>
                <a:spcPct val="0"/>
              </a:spcBef>
              <a:buFont typeface="Wingdings" pitchFamily="2" charset="2"/>
              <a:buNone/>
            </a:pPr>
            <a:r>
              <a:rPr lang="en-US" sz="1200" dirty="0" smtClean="0">
                <a:latin typeface="Tahoma" pitchFamily="34" charset="0"/>
              </a:rPr>
              <a:t> </a:t>
            </a:r>
            <a:endParaRPr lang="en-US" sz="1200" b="1" dirty="0" smtClean="0">
              <a:latin typeface="Tahoma" pitchFamily="34" charset="0"/>
            </a:endParaRPr>
          </a:p>
          <a:p>
            <a:pPr eaLnBrk="1" hangingPunct="1">
              <a:spcBef>
                <a:spcPct val="0"/>
              </a:spcBef>
            </a:pPr>
            <a:r>
              <a:rPr lang="en-US" sz="1800" b="1" i="1" dirty="0" smtClean="0">
                <a:solidFill>
                  <a:srgbClr val="FF8200"/>
                </a:solidFill>
                <a:latin typeface="Tahoma" pitchFamily="34" charset="0"/>
              </a:rPr>
              <a:t>Expanded Help </a:t>
            </a:r>
            <a:r>
              <a:rPr lang="en-US" sz="1800" dirty="0" smtClean="0">
                <a:solidFill>
                  <a:srgbClr val="336699"/>
                </a:solidFill>
                <a:latin typeface="Tahoma" pitchFamily="34" charset="0"/>
              </a:rPr>
              <a:t>with index and search capabilities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Grp="1" noChangeAspect="1" noChangeArrowheads="1"/>
          </p:cNvPicPr>
          <p:nvPr>
            <p:ph idx="1"/>
          </p:nvPr>
        </p:nvPicPr>
        <p:blipFill>
          <a:blip r:embed="rId3" cstate="print"/>
          <a:srcRect b="4034"/>
          <a:stretch>
            <a:fillRect/>
          </a:stretch>
        </p:blipFill>
        <p:spPr bwMode="auto">
          <a:xfrm>
            <a:off x="304800" y="838200"/>
            <a:ext cx="6096000" cy="4680086"/>
          </a:xfrm>
          <a:prstGeom prst="rect">
            <a:avLst/>
          </a:prstGeom>
          <a:noFill/>
          <a:ln w="9525">
            <a:noFill/>
            <a:miter lim="800000"/>
            <a:headEnd/>
            <a:tailEnd/>
          </a:ln>
        </p:spPr>
      </p:pic>
      <p:sp>
        <p:nvSpPr>
          <p:cNvPr id="218117" name="Rectangle 5"/>
          <p:cNvSpPr>
            <a:spLocks noGrp="1" noChangeArrowheads="1"/>
          </p:cNvSpPr>
          <p:nvPr>
            <p:ph type="title"/>
          </p:nvPr>
        </p:nvSpPr>
        <p:spPr>
          <a:xfrm>
            <a:off x="457200" y="0"/>
            <a:ext cx="8229600" cy="1112838"/>
          </a:xfrm>
        </p:spPr>
        <p:txBody>
          <a:bodyPr/>
          <a:lstStyle/>
          <a:p>
            <a:pPr eaLnBrk="1" hangingPunct="1">
              <a:defRPr/>
            </a:pPr>
            <a:r>
              <a:rPr lang="en-US" sz="3000" b="1" smtClean="0">
                <a:solidFill>
                  <a:srgbClr val="336699"/>
                </a:solidFill>
                <a:effectLst>
                  <a:outerShdw blurRad="38100" dist="38100" dir="2700000" algn="tl">
                    <a:srgbClr val="C0C0C0"/>
                  </a:outerShdw>
                </a:effectLst>
              </a:rPr>
              <a:t>CogentQC.Net</a:t>
            </a:r>
            <a:endParaRPr lang="en-US" sz="2400" b="1" smtClean="0">
              <a:solidFill>
                <a:srgbClr val="336699"/>
              </a:solidFill>
            </a:endParaRPr>
          </a:p>
        </p:txBody>
      </p:sp>
      <p:pic>
        <p:nvPicPr>
          <p:cNvPr id="5121" name="Picture 1"/>
          <p:cNvPicPr>
            <a:picLocks noChangeAspect="1" noChangeArrowheads="1"/>
          </p:cNvPicPr>
          <p:nvPr/>
        </p:nvPicPr>
        <p:blipFill>
          <a:blip r:embed="rId4" cstate="print"/>
          <a:srcRect b="4348"/>
          <a:stretch>
            <a:fillRect/>
          </a:stretch>
        </p:blipFill>
        <p:spPr bwMode="auto">
          <a:xfrm>
            <a:off x="2667000" y="1371600"/>
            <a:ext cx="6096000" cy="46647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33400" y="381000"/>
            <a:ext cx="8229600" cy="792163"/>
          </a:xfrm>
        </p:spPr>
        <p:txBody>
          <a:bodyPr/>
          <a:lstStyle/>
          <a:p>
            <a:pPr eaLnBrk="1" hangingPunct="1">
              <a:defRPr/>
            </a:pPr>
            <a:r>
              <a:rPr lang="en-US" sz="3000" b="1" dirty="0" smtClean="0">
                <a:solidFill>
                  <a:srgbClr val="336699"/>
                </a:solidFill>
                <a:effectLst>
                  <a:outerShdw blurRad="38100" dist="38100" dir="2700000" algn="tl">
                    <a:srgbClr val="C0C0C0"/>
                  </a:outerShdw>
                </a:effectLst>
              </a:rPr>
              <a:t>Cogent Sampling</a:t>
            </a:r>
          </a:p>
        </p:txBody>
      </p:sp>
      <p:sp>
        <p:nvSpPr>
          <p:cNvPr id="184323" name="Rectangle 3"/>
          <p:cNvSpPr>
            <a:spLocks noGrp="1" noChangeArrowheads="1"/>
          </p:cNvSpPr>
          <p:nvPr>
            <p:ph idx="1"/>
          </p:nvPr>
        </p:nvSpPr>
        <p:spPr>
          <a:xfrm>
            <a:off x="762000" y="1295400"/>
            <a:ext cx="7848600" cy="3886200"/>
          </a:xfrm>
        </p:spPr>
        <p:txBody>
          <a:bodyPr>
            <a:normAutofit lnSpcReduction="10000"/>
          </a:bodyPr>
          <a:lstStyle/>
          <a:p>
            <a:pPr eaLnBrk="1" hangingPunct="1">
              <a:lnSpc>
                <a:spcPct val="150000"/>
              </a:lnSpc>
              <a:spcBef>
                <a:spcPct val="0"/>
              </a:spcBef>
              <a:buClr>
                <a:srgbClr val="FF8200"/>
              </a:buClr>
            </a:pPr>
            <a:r>
              <a:rPr lang="en-US" sz="1800" b="1" i="1" dirty="0" smtClean="0">
                <a:solidFill>
                  <a:srgbClr val="FF8200"/>
                </a:solidFill>
                <a:latin typeface="Tahoma" pitchFamily="34" charset="0"/>
              </a:rPr>
              <a:t>“Statistical”</a:t>
            </a:r>
            <a:r>
              <a:rPr lang="en-US" sz="1800" dirty="0" smtClean="0">
                <a:latin typeface="Tahoma" pitchFamily="34" charset="0"/>
              </a:rPr>
              <a:t> </a:t>
            </a:r>
            <a:r>
              <a:rPr lang="en-US" sz="1800" dirty="0" smtClean="0">
                <a:solidFill>
                  <a:srgbClr val="336699"/>
                </a:solidFill>
                <a:latin typeface="Tahoma" pitchFamily="34" charset="0"/>
              </a:rPr>
              <a:t>random samples:  2% precision / 95% confidence</a:t>
            </a:r>
          </a:p>
          <a:p>
            <a:pPr lvl="1" eaLnBrk="1" hangingPunct="1">
              <a:lnSpc>
                <a:spcPct val="150000"/>
              </a:lnSpc>
              <a:spcBef>
                <a:spcPct val="0"/>
              </a:spcBef>
              <a:buClr>
                <a:srgbClr val="808080"/>
              </a:buClr>
              <a:buSzPct val="90000"/>
              <a:buFont typeface="Wingdings" pitchFamily="2" charset="2"/>
              <a:buChar char="§"/>
            </a:pPr>
            <a:r>
              <a:rPr lang="en-US" sz="1800" i="1" dirty="0" smtClean="0">
                <a:solidFill>
                  <a:srgbClr val="336699"/>
                </a:solidFill>
                <a:latin typeface="Tahoma" pitchFamily="34" charset="0"/>
              </a:rPr>
              <a:t>Report on quality trends and comparisons for each review type</a:t>
            </a:r>
          </a:p>
          <a:p>
            <a:pPr lvl="1" eaLnBrk="1" hangingPunct="1">
              <a:lnSpc>
                <a:spcPct val="150000"/>
              </a:lnSpc>
              <a:spcBef>
                <a:spcPct val="0"/>
              </a:spcBef>
              <a:buClr>
                <a:srgbClr val="5F5F5F"/>
              </a:buClr>
              <a:buFont typeface="Wingdings" pitchFamily="2" charset="2"/>
              <a:buChar char="§"/>
            </a:pPr>
            <a:endParaRPr lang="en-US" sz="1000" b="1" dirty="0" smtClean="0">
              <a:solidFill>
                <a:srgbClr val="336699"/>
              </a:solidFill>
              <a:latin typeface="Tahoma" pitchFamily="34" charset="0"/>
            </a:endParaRPr>
          </a:p>
          <a:p>
            <a:pPr eaLnBrk="1" hangingPunct="1">
              <a:lnSpc>
                <a:spcPct val="150000"/>
              </a:lnSpc>
              <a:spcBef>
                <a:spcPct val="0"/>
              </a:spcBef>
              <a:buClr>
                <a:srgbClr val="FF8200"/>
              </a:buClr>
            </a:pPr>
            <a:r>
              <a:rPr lang="en-US" sz="1800" b="1" i="1" dirty="0" smtClean="0">
                <a:solidFill>
                  <a:srgbClr val="FF8200"/>
                </a:solidFill>
                <a:latin typeface="Tahoma" pitchFamily="34" charset="0"/>
              </a:rPr>
              <a:t>“Stratified”</a:t>
            </a:r>
            <a:r>
              <a:rPr lang="en-US" sz="1800" dirty="0" smtClean="0">
                <a:latin typeface="Tahoma" pitchFamily="34" charset="0"/>
              </a:rPr>
              <a:t> </a:t>
            </a:r>
            <a:r>
              <a:rPr lang="en-US" sz="1800" dirty="0" smtClean="0">
                <a:solidFill>
                  <a:srgbClr val="336699"/>
                </a:solidFill>
                <a:latin typeface="Tahoma" pitchFamily="34" charset="0"/>
              </a:rPr>
              <a:t>random samples (optional): from selected strata</a:t>
            </a:r>
          </a:p>
          <a:p>
            <a:pPr lvl="1" eaLnBrk="1" hangingPunct="1">
              <a:lnSpc>
                <a:spcPct val="150000"/>
              </a:lnSpc>
              <a:spcBef>
                <a:spcPct val="0"/>
              </a:spcBef>
              <a:buClr>
                <a:srgbClr val="808080"/>
              </a:buClr>
              <a:buSzPct val="90000"/>
              <a:buFont typeface="Wingdings" pitchFamily="2" charset="2"/>
              <a:buChar char="§"/>
            </a:pPr>
            <a:r>
              <a:rPr lang="en-US" sz="1800" i="1" dirty="0" smtClean="0">
                <a:solidFill>
                  <a:srgbClr val="336699"/>
                </a:solidFill>
                <a:latin typeface="Tahoma" pitchFamily="34" charset="0"/>
              </a:rPr>
              <a:t>Report on quality trends and comparisons by strata</a:t>
            </a:r>
          </a:p>
          <a:p>
            <a:pPr lvl="1" eaLnBrk="1" hangingPunct="1">
              <a:lnSpc>
                <a:spcPct val="150000"/>
              </a:lnSpc>
              <a:spcBef>
                <a:spcPct val="0"/>
              </a:spcBef>
              <a:buClr>
                <a:srgbClr val="5F5F5F"/>
              </a:buClr>
              <a:buFont typeface="Wingdings" pitchFamily="2" charset="2"/>
              <a:buChar char="§"/>
            </a:pPr>
            <a:endParaRPr lang="en-US" sz="1000" b="1" dirty="0" smtClean="0">
              <a:solidFill>
                <a:srgbClr val="336699"/>
              </a:solidFill>
              <a:latin typeface="Tahoma" pitchFamily="34" charset="0"/>
            </a:endParaRPr>
          </a:p>
          <a:p>
            <a:pPr eaLnBrk="1" hangingPunct="1">
              <a:lnSpc>
                <a:spcPct val="150000"/>
              </a:lnSpc>
              <a:spcBef>
                <a:spcPct val="0"/>
              </a:spcBef>
              <a:buClr>
                <a:srgbClr val="FF8200"/>
              </a:buClr>
            </a:pPr>
            <a:r>
              <a:rPr lang="en-US" sz="1800" b="1" i="1" dirty="0" smtClean="0">
                <a:solidFill>
                  <a:srgbClr val="FF8200"/>
                </a:solidFill>
                <a:latin typeface="Tahoma" pitchFamily="34" charset="0"/>
              </a:rPr>
              <a:t>“Targeted”</a:t>
            </a:r>
            <a:r>
              <a:rPr lang="en-US" sz="1800" dirty="0" smtClean="0">
                <a:latin typeface="Tahoma" pitchFamily="34" charset="0"/>
              </a:rPr>
              <a:t> </a:t>
            </a:r>
            <a:r>
              <a:rPr lang="en-US" sz="1800" dirty="0" smtClean="0">
                <a:solidFill>
                  <a:srgbClr val="336699"/>
                </a:solidFill>
                <a:latin typeface="Tahoma" pitchFamily="34" charset="0"/>
              </a:rPr>
              <a:t>samples: user-defined queries, using any data fields</a:t>
            </a:r>
          </a:p>
          <a:p>
            <a:pPr lvl="1" eaLnBrk="1" hangingPunct="1">
              <a:lnSpc>
                <a:spcPct val="150000"/>
              </a:lnSpc>
              <a:spcBef>
                <a:spcPct val="0"/>
              </a:spcBef>
              <a:buClr>
                <a:srgbClr val="808080"/>
              </a:buClr>
              <a:buSzPct val="90000"/>
              <a:buFont typeface="Wingdings" pitchFamily="2" charset="2"/>
              <a:buChar char="§"/>
            </a:pPr>
            <a:r>
              <a:rPr lang="en-US" sz="1800" i="1" dirty="0" smtClean="0">
                <a:solidFill>
                  <a:srgbClr val="336699"/>
                </a:solidFill>
                <a:latin typeface="Tahoma" pitchFamily="34" charset="0"/>
              </a:rPr>
              <a:t>Report on the quality of any targeted unit, segment, individual</a:t>
            </a:r>
          </a:p>
          <a:p>
            <a:pPr lvl="1" eaLnBrk="1" hangingPunct="1">
              <a:lnSpc>
                <a:spcPct val="150000"/>
              </a:lnSpc>
              <a:spcBef>
                <a:spcPct val="0"/>
              </a:spcBef>
              <a:buClr>
                <a:srgbClr val="5F5F5F"/>
              </a:buClr>
              <a:buFont typeface="Wingdings" pitchFamily="2" charset="2"/>
              <a:buChar char="§"/>
            </a:pPr>
            <a:endParaRPr lang="en-US" sz="1000" b="1" dirty="0" smtClean="0">
              <a:solidFill>
                <a:srgbClr val="336699"/>
              </a:solidFill>
              <a:latin typeface="Tahoma" pitchFamily="34" charset="0"/>
            </a:endParaRPr>
          </a:p>
          <a:p>
            <a:pPr eaLnBrk="1" hangingPunct="1">
              <a:lnSpc>
                <a:spcPct val="150000"/>
              </a:lnSpc>
              <a:spcBef>
                <a:spcPct val="0"/>
              </a:spcBef>
              <a:buClr>
                <a:srgbClr val="FF8200"/>
              </a:buClr>
            </a:pPr>
            <a:r>
              <a:rPr lang="en-US" sz="1800" b="1" i="1" dirty="0" smtClean="0">
                <a:solidFill>
                  <a:srgbClr val="FF8200"/>
                </a:solidFill>
                <a:latin typeface="Tahoma" pitchFamily="34" charset="0"/>
              </a:rPr>
              <a:t>“Manual”</a:t>
            </a:r>
            <a:r>
              <a:rPr lang="en-US" sz="1800" dirty="0" smtClean="0">
                <a:latin typeface="Tahoma" pitchFamily="34" charset="0"/>
              </a:rPr>
              <a:t> </a:t>
            </a:r>
            <a:r>
              <a:rPr lang="en-US" sz="1800" dirty="0" smtClean="0">
                <a:solidFill>
                  <a:srgbClr val="336699"/>
                </a:solidFill>
                <a:latin typeface="Tahoma" pitchFamily="34" charset="0"/>
              </a:rPr>
              <a:t>samples: selected by loan number, borrower, etc.</a:t>
            </a:r>
          </a:p>
          <a:p>
            <a:pPr lvl="1" eaLnBrk="1" hangingPunct="1">
              <a:lnSpc>
                <a:spcPct val="150000"/>
              </a:lnSpc>
              <a:spcBef>
                <a:spcPct val="0"/>
              </a:spcBef>
              <a:buClr>
                <a:srgbClr val="808080"/>
              </a:buClr>
              <a:buSzPct val="90000"/>
              <a:buFont typeface="Wingdings" pitchFamily="2" charset="2"/>
              <a:buChar char="§"/>
            </a:pPr>
            <a:r>
              <a:rPr lang="en-US" sz="1800" i="1" dirty="0" smtClean="0">
                <a:solidFill>
                  <a:srgbClr val="336699"/>
                </a:solidFill>
                <a:latin typeface="Tahoma" pitchFamily="34" charset="0"/>
              </a:rPr>
              <a:t>Report on the quality of individual loans</a:t>
            </a:r>
            <a:endParaRPr lang="en-US" sz="1600" dirty="0" smtClean="0">
              <a:solidFill>
                <a:srgbClr val="336699"/>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normAutofit/>
          </a:bodyPr>
          <a:lstStyle/>
          <a:p>
            <a:pPr eaLnBrk="1" hangingPunct="1">
              <a:defRPr/>
            </a:pPr>
            <a:r>
              <a:rPr lang="en-US" sz="3000" b="1" smtClean="0">
                <a:solidFill>
                  <a:srgbClr val="336699"/>
                </a:solidFill>
                <a:effectLst>
                  <a:outerShdw blurRad="38100" dist="38100" dir="2700000" algn="tl">
                    <a:srgbClr val="C0C0C0"/>
                  </a:outerShdw>
                </a:effectLst>
              </a:rPr>
              <a:t>Statistical Sample Size</a:t>
            </a:r>
            <a:r>
              <a:rPr lang="en-US" sz="3200" smtClean="0">
                <a:solidFill>
                  <a:srgbClr val="336699"/>
                </a:solidFill>
              </a:rPr>
              <a:t/>
            </a:r>
            <a:br>
              <a:rPr lang="en-US" sz="3200" smtClean="0">
                <a:solidFill>
                  <a:srgbClr val="336699"/>
                </a:solidFill>
              </a:rPr>
            </a:br>
            <a:r>
              <a:rPr lang="en-US" sz="1800" smtClean="0">
                <a:solidFill>
                  <a:srgbClr val="336699"/>
                </a:solidFill>
              </a:rPr>
              <a:t>by Population and Defect Rate</a:t>
            </a:r>
            <a:br>
              <a:rPr lang="en-US" sz="1800" smtClean="0">
                <a:solidFill>
                  <a:srgbClr val="336699"/>
                </a:solidFill>
              </a:rPr>
            </a:br>
            <a:endParaRPr lang="en-US" sz="1800" smtClean="0">
              <a:solidFill>
                <a:srgbClr val="336699"/>
              </a:solidFill>
            </a:endParaRPr>
          </a:p>
        </p:txBody>
      </p:sp>
      <p:graphicFrame>
        <p:nvGraphicFramePr>
          <p:cNvPr id="1026" name="Object 4"/>
          <p:cNvGraphicFramePr>
            <a:graphicFrameLocks noChangeAspect="1"/>
          </p:cNvGraphicFramePr>
          <p:nvPr>
            <p:ph idx="1"/>
          </p:nvPr>
        </p:nvGraphicFramePr>
        <p:xfrm>
          <a:off x="838200" y="1350963"/>
          <a:ext cx="7467600" cy="4348162"/>
        </p:xfrm>
        <a:graphic>
          <a:graphicData uri="http://schemas.openxmlformats.org/presentationml/2006/ole">
            <p:oleObj spid="_x0000_s1026" name="Worksheet" r:id="rId4" imgW="7524607" imgH="4381548" progId="Excel.Shee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11056</TotalTime>
  <Words>3170</Words>
  <Application>Microsoft Office PowerPoint</Application>
  <PresentationFormat>On-screen Show (4:3)</PresentationFormat>
  <Paragraphs>322</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Worksheet</vt:lpstr>
      <vt:lpstr>Acrobat Document</vt:lpstr>
      <vt:lpstr>Slide 1</vt:lpstr>
      <vt:lpstr>Cogent Economics – Company Background</vt:lpstr>
      <vt:lpstr>Cogent’s Complete QC Solution  </vt:lpstr>
      <vt:lpstr>Cogent Clients The Industry’s Quality Leaders</vt:lpstr>
      <vt:lpstr>Automate the Complete QC Workflow</vt:lpstr>
      <vt:lpstr>CogentQC.Net … What’s New!</vt:lpstr>
      <vt:lpstr>CogentQC.Net</vt:lpstr>
      <vt:lpstr>Cogent Sampling</vt:lpstr>
      <vt:lpstr>Statistical Sample Size by Population and Defect Rate </vt:lpstr>
      <vt:lpstr>Sampling Wizard</vt:lpstr>
      <vt:lpstr>Audit Shells: Recording Audit Results</vt:lpstr>
      <vt:lpstr>Feedback and Response Functionality</vt:lpstr>
      <vt:lpstr>Detailed Findings Reports</vt:lpstr>
      <vt:lpstr>Management Reports Statistical Quality Trends and Comparisons</vt:lpstr>
      <vt:lpstr>E-Reports Paperless Report Storage and Delivery</vt:lpstr>
      <vt:lpstr>Optional Modules</vt:lpstr>
      <vt:lpstr>Software and Hardware Specs</vt:lpstr>
      <vt:lpstr>Recap - Key Benefits </vt:lpstr>
    </vt:vector>
  </TitlesOfParts>
  <Company>Loansoft,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Robinson</dc:creator>
  <cp:lastModifiedBy>James C Robinson</cp:lastModifiedBy>
  <cp:revision>646</cp:revision>
  <dcterms:created xsi:type="dcterms:W3CDTF">2005-01-25T00:41:06Z</dcterms:created>
  <dcterms:modified xsi:type="dcterms:W3CDTF">2015-03-18T22:45:57Z</dcterms:modified>
</cp:coreProperties>
</file>